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28"/>
  </p:handoutMasterIdLst>
  <p:sldIdLst>
    <p:sldId id="256" r:id="rId3"/>
    <p:sldId id="391" r:id="rId4"/>
    <p:sldId id="257" r:id="rId5"/>
    <p:sldId id="365" r:id="rId6"/>
    <p:sldId id="366" r:id="rId7"/>
    <p:sldId id="367" r:id="rId8"/>
    <p:sldId id="279" r:id="rId10"/>
    <p:sldId id="259" r:id="rId11"/>
    <p:sldId id="455" r:id="rId12"/>
    <p:sldId id="260" r:id="rId13"/>
    <p:sldId id="272" r:id="rId14"/>
    <p:sldId id="261" r:id="rId15"/>
    <p:sldId id="264" r:id="rId16"/>
    <p:sldId id="266" r:id="rId17"/>
    <p:sldId id="262" r:id="rId18"/>
    <p:sldId id="267" r:id="rId19"/>
    <p:sldId id="368" r:id="rId20"/>
    <p:sldId id="369" r:id="rId21"/>
    <p:sldId id="268" r:id="rId22"/>
    <p:sldId id="269" r:id="rId23"/>
    <p:sldId id="507" r:id="rId24"/>
    <p:sldId id="280" r:id="rId25"/>
    <p:sldId id="371" r:id="rId26"/>
    <p:sldId id="265" r:id="rId27"/>
  </p:sldIdLst>
  <p:sldSz cx="12192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sng"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1A7D8"/>
    <a:srgbClr val="2106EA"/>
    <a:srgbClr val="0066FF"/>
    <a:srgbClr val="3C93BA"/>
    <a:srgbClr val="3866B8"/>
    <a:srgbClr val="335CA5"/>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523"/>
    <p:restoredTop sz="94660"/>
  </p:normalViewPr>
  <p:slideViewPr>
    <p:cSldViewPr snapToGrid="0" showGuides="1">
      <p:cViewPr varScale="1">
        <p:scale>
          <a:sx n="90" d="100"/>
          <a:sy n="90" d="100"/>
        </p:scale>
        <p:origin x="-330" y="-96"/>
      </p:cViewPr>
      <p:guideLst>
        <p:guide orient="horz" pos="2256"/>
        <p:guide pos="379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Documents%20and%20Settings\Administrator\&#26700;&#38754;\&#26032;&#24314;%20XLS%20&#24037;&#20316;&#34920;.xls"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Documents%20and%20Settings\Administrator\&#26700;&#38754;\&#26032;&#24314;%20XLS%20&#24037;&#20316;&#349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zh-CN" sz="1400" b="0" i="0" u="none" strike="noStrike" kern="1200" spc="0" baseline="0">
                <a:solidFill>
                  <a:schemeClr val="tx1">
                    <a:lumMod val="65000"/>
                    <a:lumOff val="35000"/>
                  </a:schemeClr>
                </a:solidFill>
                <a:latin typeface="+mn-lt"/>
                <a:ea typeface="+mn-ea"/>
                <a:cs typeface="+mn-cs"/>
              </a:defRPr>
            </a:pPr>
            <a:r>
              <a:rPr sz="2000" b="1"/>
              <a:t>门诊手工报销人次</a:t>
            </a:r>
            <a:endParaRPr sz="2000" b="1"/>
          </a:p>
        </c:rich>
      </c:tx>
      <c:layout>
        <c:manualLayout>
          <c:xMode val="edge"/>
          <c:yMode val="edge"/>
          <c:x val="0.323161526849256"/>
          <c:y val="0.0170915823956701"/>
        </c:manualLayout>
      </c:layout>
      <c:overlay val="0"/>
      <c:spPr>
        <a:noFill/>
        <a:ln>
          <a:noFill/>
        </a:ln>
        <a:effectLst/>
      </c:spPr>
    </c:title>
    <c:autoTitleDeleted val="0"/>
    <c:plotArea>
      <c:layout/>
      <c:lineChart>
        <c:grouping val="standard"/>
        <c:varyColors val="0"/>
        <c:ser>
          <c:idx val="0"/>
          <c:order val="0"/>
          <c:tx>
            <c:strRef>
              <c:f>'[新建 XLS 工作表.xls]Sheet1'!$B$4</c:f>
              <c:strCache>
                <c:ptCount val="1"/>
                <c:pt idx="0">
                  <c:v>人次</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zh-CN" sz="1500" b="1" i="0" u="none" strike="noStrike" kern="1200" baseline="0">
                    <a:solidFill>
                      <a:schemeClr val="tx1">
                        <a:lumMod val="75000"/>
                        <a:lumOff val="25000"/>
                      </a:schemeClr>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'[新建 XLS 工作表.xls]Sheet1'!$A$5:$A$10</c:f>
              <c:strCache>
                <c:ptCount val="6"/>
                <c:pt idx="0">
                  <c:v>2013-2014</c:v>
                </c:pt>
                <c:pt idx="1">
                  <c:v>2014-2015</c:v>
                </c:pt>
                <c:pt idx="2">
                  <c:v>2015-2016</c:v>
                </c:pt>
                <c:pt idx="3">
                  <c:v>2016-2017</c:v>
                </c:pt>
                <c:pt idx="4">
                  <c:v>2017-2018</c:v>
                </c:pt>
                <c:pt idx="5">
                  <c:v>合计</c:v>
                </c:pt>
              </c:strCache>
            </c:strRef>
          </c:cat>
          <c:val>
            <c:numRef>
              <c:f>'[新建 XLS 工作表.xls]Sheet1'!$B$5:$B$10</c:f>
              <c:numCache>
                <c:formatCode>General</c:formatCode>
                <c:ptCount val="6"/>
                <c:pt idx="0">
                  <c:v>1517</c:v>
                </c:pt>
                <c:pt idx="1">
                  <c:v>2324</c:v>
                </c:pt>
                <c:pt idx="2">
                  <c:v>1613</c:v>
                </c:pt>
                <c:pt idx="3">
                  <c:v>2329</c:v>
                </c:pt>
                <c:pt idx="4">
                  <c:v>2585</c:v>
                </c:pt>
                <c:pt idx="5">
                  <c:v>10368</c:v>
                </c:pt>
              </c:numCache>
            </c:numRef>
          </c:val>
          <c:smooth val="0"/>
        </c:ser>
        <c:dLbls>
          <c:showLegendKey val="0"/>
          <c:showVal val="1"/>
          <c:showCatName val="0"/>
          <c:showSerName val="0"/>
          <c:showPercent val="0"/>
          <c:showBubbleSize val="0"/>
        </c:dLbls>
        <c:marker val="0"/>
        <c:smooth val="0"/>
        <c:axId val="245277417"/>
        <c:axId val="616549306"/>
      </c:lineChart>
      <c:catAx>
        <c:axId val="245277417"/>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400" b="1" i="0" u="none" strike="noStrike" kern="1200" baseline="0">
                <a:solidFill>
                  <a:schemeClr val="tx1">
                    <a:lumMod val="65000"/>
                    <a:lumOff val="35000"/>
                  </a:schemeClr>
                </a:solidFill>
                <a:latin typeface="+mn-lt"/>
                <a:ea typeface="+mn-ea"/>
                <a:cs typeface="+mn-cs"/>
              </a:defRPr>
            </a:pPr>
          </a:p>
        </c:txPr>
        <c:crossAx val="616549306"/>
        <c:crosses val="autoZero"/>
        <c:auto val="1"/>
        <c:lblAlgn val="ctr"/>
        <c:lblOffset val="100"/>
        <c:noMultiLvlLbl val="0"/>
      </c:catAx>
      <c:valAx>
        <c:axId val="61654930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txPr>
          <a:bodyPr rot="-60000000" spcFirstLastPara="0" vertOverflow="ellipsis" vert="horz" wrap="square" anchor="ctr" anchorCtr="1"/>
          <a:lstStyle/>
          <a:p>
            <a:pPr>
              <a:defRPr lang="zh-CN" sz="1100" b="0" i="0" u="none" strike="noStrike" kern="1200" baseline="0">
                <a:solidFill>
                  <a:schemeClr val="tx1">
                    <a:lumMod val="65000"/>
                    <a:lumOff val="35000"/>
                  </a:schemeClr>
                </a:solidFill>
                <a:latin typeface="+mn-lt"/>
                <a:ea typeface="+mn-ea"/>
                <a:cs typeface="+mn-cs"/>
              </a:defRPr>
            </a:pPr>
          </a:p>
        </c:txPr>
        <c:crossAx val="245277417"/>
        <c:crosses val="autoZero"/>
        <c:crossBetween val="between"/>
      </c:valAx>
      <c:spPr>
        <a:noFill/>
        <a:ln>
          <a:noFill/>
        </a:ln>
        <a:effectLst/>
      </c:spPr>
    </c:plotArea>
    <c:plotVisOnly val="1"/>
    <c:dispBlanksAs val="gap"/>
    <c:showDLblsOverMax val="0"/>
  </c:chart>
  <c:spPr>
    <a:solidFill>
      <a:schemeClr val="bg1"/>
    </a:solidFill>
    <a:ln w="12700" cap="flat" cmpd="sng" algn="ctr">
      <a:solidFill>
        <a:schemeClr val="tx1">
          <a:lumMod val="15000"/>
          <a:lumOff val="85000"/>
        </a:schemeClr>
      </a:solidFill>
      <a:prstDash val="solid"/>
      <a:round/>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zh-CN" sz="1400" b="0" i="0" u="none" strike="noStrike" kern="1200" spc="0" baseline="0">
                <a:solidFill>
                  <a:schemeClr val="tx1">
                    <a:lumMod val="65000"/>
                    <a:lumOff val="35000"/>
                  </a:schemeClr>
                </a:solidFill>
                <a:latin typeface="+mn-lt"/>
                <a:ea typeface="+mn-ea"/>
                <a:cs typeface="+mn-cs"/>
              </a:defRPr>
            </a:pPr>
            <a:r>
              <a:rPr sz="2000" b="1"/>
              <a:t>门诊手工报销金额</a:t>
            </a:r>
            <a:endParaRPr sz="2000" b="1"/>
          </a:p>
        </c:rich>
      </c:tx>
      <c:layout/>
      <c:overlay val="0"/>
      <c:spPr>
        <a:noFill/>
        <a:ln>
          <a:noFill/>
        </a:ln>
        <a:effectLst/>
      </c:spPr>
    </c:title>
    <c:autoTitleDeleted val="0"/>
    <c:plotArea>
      <c:layout/>
      <c:lineChart>
        <c:grouping val="standard"/>
        <c:varyColors val="0"/>
        <c:ser>
          <c:idx val="0"/>
          <c:order val="0"/>
          <c:tx>
            <c:strRef>
              <c:f>'[新建 XLS 工作表.xls]Sheet1'!$J$6</c:f>
              <c:strCache>
                <c:ptCount val="1"/>
                <c:pt idx="0">
                  <c:v>门诊手工报销金额</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zh-CN" sz="1500" b="1" i="0" u="none" strike="noStrike" kern="1200" baseline="0">
                    <a:solidFill>
                      <a:schemeClr val="tx1">
                        <a:lumMod val="75000"/>
                        <a:lumOff val="25000"/>
                      </a:schemeClr>
                    </a:solidFill>
                    <a:latin typeface="+mn-lt"/>
                    <a:ea typeface="+mn-ea"/>
                    <a:cs typeface="+mn-cs"/>
                  </a:defRPr>
                </a:pP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'[新建 XLS 工作表.xls]Sheet1'!$I$7:$I$12</c:f>
              <c:strCache>
                <c:ptCount val="6"/>
                <c:pt idx="0">
                  <c:v>2013-2014</c:v>
                </c:pt>
                <c:pt idx="1">
                  <c:v>2014-2015</c:v>
                </c:pt>
                <c:pt idx="2">
                  <c:v>2015-2016</c:v>
                </c:pt>
                <c:pt idx="3">
                  <c:v>2016-2017</c:v>
                </c:pt>
                <c:pt idx="4">
                  <c:v>2017-2018</c:v>
                </c:pt>
                <c:pt idx="5">
                  <c:v>合计</c:v>
                </c:pt>
              </c:strCache>
            </c:strRef>
          </c:cat>
          <c:val>
            <c:numRef>
              <c:f>'[新建 XLS 工作表.xls]Sheet1'!$J$7:$J$12</c:f>
              <c:numCache>
                <c:formatCode>0.00_ </c:formatCode>
                <c:ptCount val="6"/>
                <c:pt idx="0">
                  <c:v>39941.37</c:v>
                </c:pt>
                <c:pt idx="1">
                  <c:v>171901.01</c:v>
                </c:pt>
                <c:pt idx="2">
                  <c:v>105976.72</c:v>
                </c:pt>
                <c:pt idx="3">
                  <c:v>347674.03</c:v>
                </c:pt>
                <c:pt idx="4">
                  <c:v>544725.2</c:v>
                </c:pt>
                <c:pt idx="5" c:formatCode="General">
                  <c:v>1210218.33</c:v>
                </c:pt>
              </c:numCache>
            </c:numRef>
          </c:val>
          <c:smooth val="0"/>
        </c:ser>
        <c:dLbls>
          <c:showLegendKey val="0"/>
          <c:showVal val="1"/>
          <c:showCatName val="0"/>
          <c:showSerName val="0"/>
          <c:showPercent val="0"/>
          <c:showBubbleSize val="0"/>
        </c:dLbls>
        <c:marker val="0"/>
        <c:smooth val="0"/>
        <c:axId val="675828205"/>
        <c:axId val="639478655"/>
      </c:lineChart>
      <c:catAx>
        <c:axId val="675828205"/>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400" b="1" i="0" u="none" strike="noStrike" kern="1200" baseline="0">
                <a:solidFill>
                  <a:schemeClr val="tx1">
                    <a:lumMod val="65000"/>
                    <a:lumOff val="35000"/>
                  </a:schemeClr>
                </a:solidFill>
                <a:latin typeface="+mn-lt"/>
                <a:ea typeface="+mn-ea"/>
                <a:cs typeface="+mn-cs"/>
              </a:defRPr>
            </a:pPr>
          </a:p>
        </c:txPr>
        <c:crossAx val="639478655"/>
        <c:crosses val="autoZero"/>
        <c:auto val="1"/>
        <c:lblAlgn val="ctr"/>
        <c:lblOffset val="100"/>
        <c:noMultiLvlLbl val="0"/>
      </c:catAx>
      <c:valAx>
        <c:axId val="639478655"/>
        <c:scaling>
          <c:orientation val="minMax"/>
        </c:scaling>
        <c:delete val="1"/>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675828205"/>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4818" name="页眉占位符 34817"/>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34819" name="日期占位符 34818"/>
          <p:cNvSpPr>
            <a:spLocks noGrp="1"/>
          </p:cNvSpPr>
          <p:nvPr>
            <p:ph type="dt" sz="quarter" idx="1"/>
          </p:nvPr>
        </p:nvSpPr>
        <p:spPr>
          <a:xfrm>
            <a:off x="3884613" y="0"/>
            <a:ext cx="2971800" cy="457200"/>
          </a:xfrm>
          <a:prstGeom prst="rect">
            <a:avLst/>
          </a:prstGeom>
          <a:noFill/>
          <a:ln w="9525">
            <a:noFill/>
          </a:ln>
        </p:spPr>
        <p:txBody>
          <a:bodyPr/>
          <a:p>
            <a:pPr lvl="0" algn="r" fontAlgn="base"/>
            <a:endParaRPr lang="zh-CN" altLang="en-US" sz="1200" strike="noStrike" noProof="1" dirty="0"/>
          </a:p>
        </p:txBody>
      </p:sp>
      <p:sp>
        <p:nvSpPr>
          <p:cNvPr id="34820" name="页脚占位符 34819"/>
          <p:cNvSpPr>
            <a:spLocks noGrp="1"/>
          </p:cNvSpPr>
          <p:nvPr>
            <p:ph type="ftr" sz="quarter" idx="2"/>
          </p:nvPr>
        </p:nvSpPr>
        <p:spPr>
          <a:xfrm>
            <a:off x="0" y="8685213"/>
            <a:ext cx="2971800" cy="457200"/>
          </a:xfrm>
          <a:prstGeom prst="rect">
            <a:avLst/>
          </a:prstGeom>
          <a:noFill/>
          <a:ln w="9525">
            <a:noFill/>
          </a:ln>
        </p:spPr>
        <p:txBody>
          <a:bodyPr anchor="b"/>
          <a:p>
            <a:pPr lvl="0" fontAlgn="base"/>
            <a:endParaRPr lang="zh-CN" altLang="en-US" sz="1200" strike="noStrike" noProof="1" dirty="0"/>
          </a:p>
        </p:txBody>
      </p:sp>
      <p:sp>
        <p:nvSpPr>
          <p:cNvPr id="34821" name="灯片编号占位符 34820"/>
          <p:cNvSpPr>
            <a:spLocks noGrp="1"/>
          </p:cNvSpPr>
          <p:nvPr>
            <p:ph type="sldNum" sz="quarter" idx="3"/>
          </p:nvPr>
        </p:nvSpPr>
        <p:spPr>
          <a:xfrm>
            <a:off x="3884613" y="8685213"/>
            <a:ext cx="2971800" cy="457200"/>
          </a:xfrm>
          <a:prstGeom prst="rect">
            <a:avLst/>
          </a:prstGeom>
          <a:noFill/>
          <a:ln w="9525">
            <a:noFill/>
          </a:ln>
        </p:spPr>
        <p:txBody>
          <a:bodyPr anchor="b"/>
          <a:p>
            <a:pPr lvl="0" algn="r" fontAlgn="base"/>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幻灯片图像占位符 2049"/>
          <p:cNvSpPr/>
          <p:nvPr>
            <p:ph type="sldImg"/>
          </p:nvPr>
        </p:nvSpPr>
        <p:spPr>
          <a:xfrm>
            <a:off x="1050925" y="754063"/>
            <a:ext cx="4572000" cy="3294062"/>
          </a:xfrm>
          <a:prstGeom prst="rect">
            <a:avLst/>
          </a:prstGeom>
          <a:noFill/>
          <a:ln w="9525">
            <a:noFill/>
          </a:ln>
        </p:spPr>
      </p:sp>
      <p:sp>
        <p:nvSpPr>
          <p:cNvPr id="3075" name="文本占位符 2050"/>
          <p:cNvSpPr/>
          <p:nvPr>
            <p:ph type="body" sz="quarter"/>
          </p:nvPr>
        </p:nvSpPr>
        <p:spPr>
          <a:xfrm>
            <a:off x="538163" y="4387850"/>
            <a:ext cx="5780087" cy="3952875"/>
          </a:xfrm>
          <a:prstGeom prst="rect">
            <a:avLst/>
          </a:prstGeom>
          <a:noFill/>
          <a:ln w="9525">
            <a:noFill/>
          </a:ln>
        </p:spPr>
        <p:txBody>
          <a:bodyPr anchor="t"/>
          <a:p>
            <a:pPr lvl="0" indent="0"/>
            <a:r>
              <a:rPr lang="zh-CN" altLang="en-US" dirty="0"/>
              <a:t>单击此处编辑母版文本样式
第二级
第三级
第四级
第五级</a:t>
            </a:r>
            <a:endParaRPr lang="zh-CN" altLang="en-US" dirty="0"/>
          </a:p>
        </p:txBody>
      </p:sp>
      <p:sp>
        <p:nvSpPr>
          <p:cNvPr id="2052" name="页眉占位符 2051"/>
          <p:cNvSpPr/>
          <p:nvPr>
            <p:ph type="hdr" sz="quarter"/>
          </p:nvPr>
        </p:nvSpPr>
        <p:spPr>
          <a:xfrm>
            <a:off x="0" y="0"/>
            <a:ext cx="2973388" cy="457200"/>
          </a:xfrm>
          <a:prstGeom prst="rect">
            <a:avLst/>
          </a:prstGeom>
          <a:noFill/>
          <a:ln w="9525">
            <a:noFill/>
          </a:ln>
        </p:spPr>
        <p:txBody>
          <a:bodyPr/>
          <a:p>
            <a:pPr lvl="0" fontAlgn="base"/>
            <a:endParaRPr lang="zh-CN" altLang="en-US" sz="1200" u="none" strike="noStrike" noProof="1" dirty="0"/>
          </a:p>
        </p:txBody>
      </p:sp>
      <p:sp>
        <p:nvSpPr>
          <p:cNvPr id="2053" name="日期占位符 2052"/>
          <p:cNvSpPr/>
          <p:nvPr>
            <p:ph type="dt" idx="1"/>
          </p:nvPr>
        </p:nvSpPr>
        <p:spPr>
          <a:xfrm>
            <a:off x="3883025" y="0"/>
            <a:ext cx="2974975" cy="457200"/>
          </a:xfrm>
          <a:prstGeom prst="rect">
            <a:avLst/>
          </a:prstGeom>
          <a:noFill/>
          <a:ln w="9525">
            <a:noFill/>
          </a:ln>
        </p:spPr>
        <p:txBody>
          <a:bodyPr/>
          <a:p>
            <a:pPr lvl="0" algn="r" fontAlgn="base"/>
            <a:endParaRPr lang="zh-CN" altLang="en-US" sz="1200" u="none" strike="noStrike" noProof="1" dirty="0"/>
          </a:p>
        </p:txBody>
      </p:sp>
      <p:sp>
        <p:nvSpPr>
          <p:cNvPr id="2054" name="页脚占位符 2053"/>
          <p:cNvSpPr/>
          <p:nvPr>
            <p:ph type="ftr" sz="quarter" idx="4"/>
          </p:nvPr>
        </p:nvSpPr>
        <p:spPr>
          <a:xfrm>
            <a:off x="0" y="8686800"/>
            <a:ext cx="2973388" cy="457200"/>
          </a:xfrm>
          <a:prstGeom prst="rect">
            <a:avLst/>
          </a:prstGeom>
          <a:noFill/>
          <a:ln w="9525">
            <a:noFill/>
          </a:ln>
        </p:spPr>
        <p:txBody>
          <a:bodyPr/>
          <a:p>
            <a:pPr lvl="0" fontAlgn="base"/>
            <a:endParaRPr lang="zh-CN" altLang="en-US" sz="1200" u="none" strike="noStrike" noProof="1" dirty="0"/>
          </a:p>
        </p:txBody>
      </p:sp>
      <p:sp>
        <p:nvSpPr>
          <p:cNvPr id="2055" name="灯片编号占位符 2054"/>
          <p:cNvSpPr/>
          <p:nvPr>
            <p:ph type="sldNum" sz="quarter" idx="5"/>
          </p:nvPr>
        </p:nvSpPr>
        <p:spPr>
          <a:xfrm>
            <a:off x="3883025" y="8686800"/>
            <a:ext cx="2974975" cy="457200"/>
          </a:xfrm>
          <a:prstGeom prst="rect">
            <a:avLst/>
          </a:prstGeom>
          <a:noFill/>
          <a:ln w="9525">
            <a:noFill/>
          </a:ln>
        </p:spPr>
        <p:txBody>
          <a:bodyPr/>
          <a:p>
            <a:pPr lvl="0" algn="r" fontAlgn="base"/>
            <a:fld id="{9A0DB2DC-4C9A-4742-B13C-FB6460FD3503}" type="slidenum">
              <a:rPr lang="zh-CN" altLang="en-US" sz="1200" u="none" strike="noStrike" noProof="1" dirty="0">
                <a:latin typeface="Calibri" panose="020F0502020204030204" pitchFamily="34" charset="0"/>
                <a:ea typeface="宋体" panose="02010600030101010101" pitchFamily="2" charset="-122"/>
                <a:cs typeface="+mn-ea"/>
              </a:rPr>
            </a:fld>
            <a:endParaRPr lang="zh-CN" altLang="en-US" sz="1200" u="none"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幻灯片图像占位符 1"/>
          <p:cNvSpPr/>
          <p:nvPr>
            <p:ph type="sldImg"/>
          </p:nvPr>
        </p:nvSpPr>
        <p:spPr/>
      </p:sp>
      <p:sp>
        <p:nvSpPr>
          <p:cNvPr id="10242" name="文本占位符 2"/>
          <p:cNvSpPr/>
          <p:nvPr>
            <p:ph type="body"/>
          </p:nvPr>
        </p:nvSpPr>
        <p:spPr/>
        <p:txBody>
          <a:bodyPr anchor="t"/>
          <a:p>
            <a:pPr lvl="0" indent="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eaLnBrk="1" fontAlgn="base" hangingPunct="1"/>
            <a:endParaRPr lang="zh-CN" altLang="en-US" strike="noStrike" noProof="1" dirty="0"/>
          </a:p>
        </p:txBody>
      </p:sp>
      <p:sp>
        <p:nvSpPr>
          <p:cNvPr id="4" name="页脚占位符 3"/>
          <p:cNvSpPr>
            <a:spLocks noGrp="1"/>
          </p:cNvSpPr>
          <p:nvPr>
            <p:ph type="ftr" sz="quarter" idx="11"/>
          </p:nvPr>
        </p:nvSpPr>
        <p:spPr/>
        <p:txBody>
          <a:bodyPr/>
          <a:p>
            <a:pPr lvl="0" eaLnBrk="1" fontAlgn="base" hangingPunct="1"/>
            <a:endParaRPr lang="zh-CN" altLang="en-US" strike="noStrike" noProof="1" dirty="0"/>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endParaRPr lang="zh-CN" altLang="en-US" strike="noStrike" noProof="1" dirty="0"/>
          </a:p>
        </p:txBody>
      </p:sp>
      <p:sp>
        <p:nvSpPr>
          <p:cNvPr id="5" name="页脚占位符 4"/>
          <p:cNvSpPr>
            <a:spLocks noGrp="1"/>
          </p:cNvSpPr>
          <p:nvPr>
            <p:ph type="ftr" sz="quarter" idx="11"/>
          </p:nvPr>
        </p:nvSpPr>
        <p:spPr/>
        <p:txBody>
          <a:bodyPr/>
          <a:p>
            <a:pPr lvl="0" eaLnBrk="1" fontAlgn="base" hangingPunct="1"/>
            <a:endParaRPr lang="zh-CN" altLang="en-US" strike="noStrike" noProof="1" dirty="0"/>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endParaRPr lang="zh-CN" altLang="en-US" strike="noStrike" noProof="1" dirty="0"/>
          </a:p>
        </p:txBody>
      </p:sp>
      <p:sp>
        <p:nvSpPr>
          <p:cNvPr id="8" name="页脚占位符 7"/>
          <p:cNvSpPr>
            <a:spLocks noGrp="1"/>
          </p:cNvSpPr>
          <p:nvPr>
            <p:ph type="ftr" sz="quarter" idx="11"/>
          </p:nvPr>
        </p:nvSpPr>
        <p:spPr/>
        <p:txBody>
          <a:bodyPr/>
          <a:p>
            <a:pPr lvl="0" eaLnBrk="1" fontAlgn="base" hangingPunct="1"/>
            <a:endParaRPr lang="zh-CN" altLang="en-US" strike="noStrike" noProof="1" dirty="0"/>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endParaRPr lang="zh-CN" altLang="en-US" strike="noStrike" noProof="1" dirty="0"/>
          </a:p>
        </p:txBody>
      </p:sp>
      <p:sp>
        <p:nvSpPr>
          <p:cNvPr id="4" name="页脚占位符 3"/>
          <p:cNvSpPr>
            <a:spLocks noGrp="1"/>
          </p:cNvSpPr>
          <p:nvPr>
            <p:ph type="ftr" sz="quarter" idx="11"/>
          </p:nvPr>
        </p:nvSpPr>
        <p:spPr/>
        <p:txBody>
          <a:bodyPr/>
          <a:p>
            <a:pPr lvl="0" eaLnBrk="1" fontAlgn="base" hangingPunct="1"/>
            <a:endParaRPr lang="zh-CN" altLang="en-US" strike="noStrike" noProof="1" dirty="0"/>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endParaRPr lang="zh-CN" altLang="en-US" strike="noStrike" noProof="1" dirty="0"/>
          </a:p>
        </p:txBody>
      </p:sp>
      <p:sp>
        <p:nvSpPr>
          <p:cNvPr id="3" name="页脚占位符 2"/>
          <p:cNvSpPr>
            <a:spLocks noGrp="1"/>
          </p:cNvSpPr>
          <p:nvPr>
            <p:ph type="ftr" sz="quarter" idx="11"/>
          </p:nvPr>
        </p:nvSpPr>
        <p:spPr/>
        <p:txBody>
          <a:bodyPr/>
          <a:p>
            <a:pPr lvl="0" eaLnBrk="1" fontAlgn="base" hangingPunct="1"/>
            <a:endParaRPr lang="zh-CN" altLang="en-US" strike="noStrike" noProof="1" dirty="0"/>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endParaRPr lang="zh-CN" altLang="en-US" strike="noStrike" noProof="1" dirty="0"/>
          </a:p>
        </p:txBody>
      </p:sp>
      <p:sp>
        <p:nvSpPr>
          <p:cNvPr id="6" name="页脚占位符 5"/>
          <p:cNvSpPr>
            <a:spLocks noGrp="1"/>
          </p:cNvSpPr>
          <p:nvPr>
            <p:ph type="ftr" sz="quarter" idx="11"/>
          </p:nvPr>
        </p:nvSpPr>
        <p:spPr/>
        <p:txBody>
          <a:bodyPr/>
          <a:p>
            <a:pPr lvl="0" eaLnBrk="1" fontAlgn="base" hangingPunct="1"/>
            <a:endParaRPr lang="zh-CN" altLang="en-US" strike="noStrike" noProof="1" dirty="0"/>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p:sp>
        <p:nvSpPr>
          <p:cNvPr id="1028" name="日期占位符 3"/>
          <p:cNvSpPr>
            <a:spLocks noGrp="1"/>
          </p:cNvSpPr>
          <p:nvPr>
            <p:ph type="dt" sz="half" idx="2"/>
          </p:nvPr>
        </p:nvSpPr>
        <p:spPr>
          <a:xfrm>
            <a:off x="838200" y="6356350"/>
            <a:ext cx="2743200" cy="365125"/>
          </a:xfrm>
          <a:prstGeom prst="rect">
            <a:avLst/>
          </a:prstGeom>
          <a:noFill/>
          <a:ln w="9525">
            <a:noFill/>
          </a:ln>
        </p:spPr>
        <p:txBody>
          <a:bodyPr anchor="ctr"/>
          <a:lstStyle>
            <a:lvl1pPr>
              <a:defRPr sz="1200">
                <a:solidFill>
                  <a:srgbClr val="898989"/>
                </a:solidFill>
              </a:defRPr>
            </a:lvl1pPr>
          </a:lstStyle>
          <a:p>
            <a:pPr lvl="0" eaLnBrk="1" fontAlgn="base" hangingPunct="1"/>
            <a:endParaRPr lang="zh-CN" altLang="en-US" strike="noStrike" noProof="1" dirty="0"/>
          </a:p>
        </p:txBody>
      </p:sp>
      <p:sp>
        <p:nvSpPr>
          <p:cNvPr id="1029" name="页脚占位符 4"/>
          <p:cNvSpPr>
            <a:spLocks noGrp="1"/>
          </p:cNvSpPr>
          <p:nvPr>
            <p:ph type="ftr" sz="quarter" idx="3"/>
          </p:nvPr>
        </p:nvSpPr>
        <p:spPr>
          <a:xfrm>
            <a:off x="4038600" y="6356350"/>
            <a:ext cx="4114800" cy="365125"/>
          </a:xfrm>
          <a:prstGeom prst="rect">
            <a:avLst/>
          </a:prstGeom>
          <a:noFill/>
          <a:ln w="9525">
            <a:noFill/>
          </a:ln>
        </p:spPr>
        <p:txBody>
          <a:bodyPr anchor="ctr"/>
          <a:lstStyle>
            <a:lvl1pPr algn="ctr">
              <a:defRPr sz="1200">
                <a:solidFill>
                  <a:srgbClr val="898989"/>
                </a:solidFill>
              </a:defRPr>
            </a:lvl1pPr>
          </a:lstStyle>
          <a:p>
            <a:pPr lvl="0" eaLnBrk="1" fontAlgn="base" hangingPunct="1"/>
            <a:endParaRPr lang="zh-CN" altLang="en-US" strike="noStrike" noProof="1" dirty="0"/>
          </a:p>
        </p:txBody>
      </p:sp>
      <p:sp>
        <p:nvSpPr>
          <p:cNvPr id="1030" name="灯片编号占位符 5"/>
          <p:cNvSpPr>
            <a:spLocks noGrp="1"/>
          </p:cNvSpPr>
          <p:nvPr>
            <p:ph type="sldNum" sz="quarter" idx="4"/>
          </p:nvPr>
        </p:nvSpPr>
        <p:spPr>
          <a:xfrm>
            <a:off x="8610600" y="6356350"/>
            <a:ext cx="2743200" cy="365125"/>
          </a:xfrm>
          <a:prstGeom prst="rect">
            <a:avLst/>
          </a:prstGeom>
          <a:noFill/>
          <a:ln w="9525">
            <a:noFill/>
          </a:ln>
        </p:spPr>
        <p:txBody>
          <a:bodyPr anchor="ctr"/>
          <a:lstStyle>
            <a:lvl1pPr algn="r">
              <a:defRPr sz="1200">
                <a:solidFill>
                  <a:srgbClr val="898989"/>
                </a:solidFill>
              </a:defRPr>
            </a:lvl1pPr>
          </a:lstStyle>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ea"/>
              </a:rPr>
            </a:fld>
            <a:endParaRPr lang="zh-CN" altLang="en-US" strike="noStrike" noProof="1" dirty="0"/>
          </a:p>
        </p:txBody>
      </p:sp>
      <p:pic>
        <p:nvPicPr>
          <p:cNvPr id="2" name="图片 3079" descr="院徽横"/>
          <p:cNvPicPr>
            <a:picLocks noChangeAspect="1"/>
          </p:cNvPicPr>
          <p:nvPr userDrawn="1"/>
        </p:nvPicPr>
        <p:blipFill>
          <a:blip r:embed="rId14"/>
          <a:stretch>
            <a:fillRect/>
          </a:stretch>
        </p:blipFill>
        <p:spPr>
          <a:xfrm>
            <a:off x="255588" y="158750"/>
            <a:ext cx="4929187" cy="6937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defTabSz="914400" eaLnBrk="0" fontAlgn="base" latinLnBrk="0" hangingPunct="0">
        <a:lnSpc>
          <a:spcPct val="90000"/>
        </a:lnSpc>
        <a:spcBef>
          <a:spcPct val="0"/>
        </a:spcBef>
        <a:spcAft>
          <a:spcPct val="0"/>
        </a:spcAft>
        <a:buClr>
          <a:srgbClr val="000000"/>
        </a:buClr>
        <a:buNone/>
        <a:defRPr sz="4400" b="0" i="0" u="none" kern="1200" baseline="0">
          <a:solidFill>
            <a:schemeClr val="tx1"/>
          </a:solidFill>
          <a:latin typeface="+mj-lt"/>
          <a:ea typeface="+mj-ea"/>
          <a:cs typeface="+mj-cs"/>
        </a:defRPr>
      </a:lvl1pPr>
    </p:titleStyle>
    <p:body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vl6pPr marL="2514600" lvl="5"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6pPr>
      <a:lvl7pPr marL="2971800" lvl="6"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7pPr>
      <a:lvl8pPr marL="3429000" lvl="7"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8pPr>
      <a:lvl9pPr marL="3886200" lvl="8"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sng"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2.xml"/><Relationship Id="rId1" Type="http://schemas.openxmlformats.org/officeDocument/2006/relationships/chart" Target="../charts/char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097" name="组合 3081"/>
          <p:cNvGrpSpPr/>
          <p:nvPr/>
        </p:nvGrpSpPr>
        <p:grpSpPr>
          <a:xfrm>
            <a:off x="1479550" y="1754188"/>
            <a:ext cx="9231312" cy="4171950"/>
            <a:chOff x="932" y="1105"/>
            <a:chExt cx="5815" cy="2628"/>
          </a:xfrm>
        </p:grpSpPr>
        <p:sp>
          <p:nvSpPr>
            <p:cNvPr id="4098" name="文本框 4"/>
            <p:cNvSpPr txBox="1"/>
            <p:nvPr/>
          </p:nvSpPr>
          <p:spPr>
            <a:xfrm>
              <a:off x="932" y="1105"/>
              <a:ext cx="5815" cy="1017"/>
            </a:xfrm>
            <a:prstGeom prst="rect">
              <a:avLst/>
            </a:prstGeom>
            <a:noFill/>
            <a:ln w="9525">
              <a:noFill/>
            </a:ln>
          </p:spPr>
          <p:txBody>
            <a:bodyPr anchor="t">
              <a:spAutoFit/>
            </a:bodyPr>
            <a:p>
              <a:pPr algn="ctr">
                <a:lnSpc>
                  <a:spcPct val="150000"/>
                </a:lnSpc>
              </a:pPr>
              <a:r>
                <a:rPr lang="zh-CN" sz="6600" b="1" u="none" dirty="0">
                  <a:solidFill>
                    <a:srgbClr val="C00000"/>
                  </a:solidFill>
                  <a:latin typeface="黑体" panose="02010609060101010101" pitchFamily="2" charset="-122"/>
                  <a:ea typeface="黑体" panose="02010609060101010101" pitchFamily="2" charset="-122"/>
                </a:rPr>
                <a:t>大学生医保参保政策</a:t>
              </a:r>
              <a:endParaRPr lang="en-US" altLang="zh-CN" sz="6600" b="1" u="none" dirty="0">
                <a:solidFill>
                  <a:srgbClr val="C00000"/>
                </a:solidFill>
                <a:latin typeface="黑体" panose="02010609060101010101" pitchFamily="2" charset="-122"/>
                <a:ea typeface="黑体" panose="02010609060101010101" pitchFamily="2" charset="-122"/>
              </a:endParaRPr>
            </a:p>
          </p:txBody>
        </p:sp>
        <p:cxnSp>
          <p:nvCxnSpPr>
            <p:cNvPr id="4099" name="直接连接符 6"/>
            <p:cNvCxnSpPr/>
            <p:nvPr/>
          </p:nvCxnSpPr>
          <p:spPr>
            <a:xfrm>
              <a:off x="1336" y="3126"/>
              <a:ext cx="893" cy="2"/>
            </a:xfrm>
            <a:prstGeom prst="line">
              <a:avLst/>
            </a:prstGeom>
            <a:ln w="6350" cap="flat" cmpd="sng">
              <a:solidFill>
                <a:srgbClr val="595959"/>
              </a:solidFill>
              <a:prstDash val="solid"/>
              <a:round/>
              <a:headEnd type="none" w="med" len="med"/>
              <a:tailEnd type="none" w="med" len="med"/>
            </a:ln>
          </p:spPr>
        </p:cxnSp>
        <p:sp>
          <p:nvSpPr>
            <p:cNvPr id="4100" name="文本框 12"/>
            <p:cNvSpPr txBox="1"/>
            <p:nvPr/>
          </p:nvSpPr>
          <p:spPr>
            <a:xfrm>
              <a:off x="2453" y="2924"/>
              <a:ext cx="2774" cy="406"/>
            </a:xfrm>
            <a:prstGeom prst="rect">
              <a:avLst/>
            </a:prstGeom>
            <a:noFill/>
            <a:ln w="9525">
              <a:noFill/>
            </a:ln>
          </p:spPr>
          <p:txBody>
            <a:bodyPr wrap="square" anchor="t">
              <a:spAutoFit/>
            </a:bodyPr>
            <a:p>
              <a:pPr algn="ctr">
                <a:lnSpc>
                  <a:spcPct val="150000"/>
                </a:lnSpc>
              </a:pPr>
              <a:r>
                <a:rPr lang="zh-CN" altLang="en-US" sz="2400" b="1" u="none">
                  <a:solidFill>
                    <a:srgbClr val="C00000"/>
                  </a:solidFill>
                  <a:latin typeface="华文细黑" pitchFamily="2" charset="-122"/>
                  <a:ea typeface="华文细黑" pitchFamily="2" charset="-122"/>
                </a:rPr>
                <a:t>重庆医科大学附属大学城医院</a:t>
              </a:r>
              <a:endParaRPr lang="zh-CN" altLang="en-US" sz="2400" b="1" u="none">
                <a:solidFill>
                  <a:srgbClr val="C00000"/>
                </a:solidFill>
                <a:latin typeface="华文细黑" pitchFamily="2" charset="-122"/>
                <a:ea typeface="华文细黑" pitchFamily="2" charset="-122"/>
              </a:endParaRPr>
            </a:p>
          </p:txBody>
        </p:sp>
        <p:cxnSp>
          <p:nvCxnSpPr>
            <p:cNvPr id="4101" name="直接连接符 8"/>
            <p:cNvCxnSpPr/>
            <p:nvPr/>
          </p:nvCxnSpPr>
          <p:spPr>
            <a:xfrm flipV="1">
              <a:off x="5416" y="3126"/>
              <a:ext cx="819" cy="2"/>
            </a:xfrm>
            <a:prstGeom prst="line">
              <a:avLst/>
            </a:prstGeom>
            <a:ln w="12700" cap="flat" cmpd="sng">
              <a:solidFill>
                <a:srgbClr val="595959"/>
              </a:solidFill>
              <a:prstDash val="solid"/>
              <a:round/>
              <a:headEnd type="none" w="med" len="med"/>
              <a:tailEnd type="none" w="med" len="med"/>
            </a:ln>
          </p:spPr>
        </p:cxnSp>
        <p:sp>
          <p:nvSpPr>
            <p:cNvPr id="4102" name="文本框 9"/>
            <p:cNvSpPr txBox="1"/>
            <p:nvPr/>
          </p:nvSpPr>
          <p:spPr>
            <a:xfrm>
              <a:off x="3035" y="3443"/>
              <a:ext cx="1497" cy="290"/>
            </a:xfrm>
            <a:prstGeom prst="rect">
              <a:avLst/>
            </a:prstGeom>
            <a:noFill/>
            <a:ln w="9525">
              <a:noFill/>
            </a:ln>
          </p:spPr>
          <p:txBody>
            <a:bodyPr anchor="t">
              <a:spAutoFit/>
            </a:bodyPr>
            <a:p>
              <a:pPr algn="ctr"/>
              <a:r>
                <a:rPr lang="zh-CN" altLang="en-US" sz="2400" b="1" u="none" dirty="0">
                  <a:solidFill>
                    <a:srgbClr val="C00000"/>
                  </a:solidFill>
                  <a:latin typeface="华文细黑" pitchFamily="2" charset="-122"/>
                  <a:ea typeface="华文细黑" pitchFamily="2" charset="-122"/>
                  <a:sym typeface="Arial" panose="020B0604020202020204" pitchFamily="34" charset="0"/>
                </a:rPr>
                <a:t>201</a:t>
              </a:r>
              <a:r>
                <a:rPr lang="en-US" altLang="zh-CN" sz="2400" b="1" u="none">
                  <a:solidFill>
                    <a:srgbClr val="C00000"/>
                  </a:solidFill>
                  <a:latin typeface="华文细黑" pitchFamily="2" charset="-122"/>
                  <a:ea typeface="华文细黑" pitchFamily="2" charset="-122"/>
                  <a:sym typeface="Arial" panose="020B0604020202020204" pitchFamily="34" charset="0"/>
                </a:rPr>
                <a:t>9</a:t>
              </a:r>
              <a:r>
                <a:rPr lang="zh-CN" altLang="en-US" sz="2400" b="1" u="none" dirty="0">
                  <a:solidFill>
                    <a:srgbClr val="C00000"/>
                  </a:solidFill>
                  <a:latin typeface="华文细黑" pitchFamily="2" charset="-122"/>
                  <a:ea typeface="华文细黑" pitchFamily="2" charset="-122"/>
                  <a:sym typeface="Arial" panose="020B0604020202020204" pitchFamily="34" charset="0"/>
                </a:rPr>
                <a:t>-</a:t>
              </a:r>
              <a:r>
                <a:rPr lang="en-US" altLang="zh-CN" sz="2400" b="1" u="none" dirty="0">
                  <a:solidFill>
                    <a:srgbClr val="C00000"/>
                  </a:solidFill>
                  <a:latin typeface="华文细黑" pitchFamily="2" charset="-122"/>
                  <a:ea typeface="华文细黑" pitchFamily="2" charset="-122"/>
                  <a:sym typeface="Arial" panose="020B0604020202020204" pitchFamily="34" charset="0"/>
                </a:rPr>
                <a:t>10-15</a:t>
              </a:r>
              <a:endParaRPr lang="en-US" altLang="zh-CN" sz="2400" b="1" u="none" dirty="0">
                <a:solidFill>
                  <a:srgbClr val="C00000"/>
                </a:solidFill>
                <a:latin typeface="华文细黑" pitchFamily="2" charset="-122"/>
                <a:ea typeface="华文细黑" pitchFamily="2" charset="-122"/>
                <a:sym typeface="Arial" panose="020B0604020202020204" pitchFamily="34" charset="0"/>
              </a:endParaRPr>
            </a:p>
          </p:txBody>
        </p:sp>
      </p:gr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9" name="图片 9218"/>
          <p:cNvPicPr>
            <a:picLocks noChangeAspect="1"/>
          </p:cNvPicPr>
          <p:nvPr/>
        </p:nvPicPr>
        <p:blipFill>
          <a:blip r:embed="rId1"/>
          <a:stretch>
            <a:fillRect/>
          </a:stretch>
        </p:blipFill>
        <p:spPr>
          <a:xfrm>
            <a:off x="1609725" y="1162050"/>
            <a:ext cx="8755063" cy="514191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diamond(out)">
                                      <p:cBhvr>
                                        <p:cTn id="7" dur="10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27"/>
          <p:cNvSpPr txBox="1"/>
          <p:nvPr/>
        </p:nvSpPr>
        <p:spPr>
          <a:xfrm>
            <a:off x="3262313" y="1238250"/>
            <a:ext cx="4994275" cy="579438"/>
          </a:xfrm>
          <a:prstGeom prst="rect">
            <a:avLst/>
          </a:prstGeom>
          <a:noFill/>
          <a:ln w="9525">
            <a:noFill/>
          </a:ln>
        </p:spPr>
        <p:txBody>
          <a:bodyPr anchor="t">
            <a:spAutoFit/>
          </a:bodyPr>
          <a:p>
            <a:pPr algn="ctr"/>
            <a:r>
              <a:rPr lang="zh-CN" altLang="en-US" sz="3200" b="1" u="none">
                <a:solidFill>
                  <a:srgbClr val="2106EA"/>
                </a:solidFill>
                <a:latin typeface="黑体" panose="02010609060101010101" pitchFamily="2" charset="-122"/>
                <a:ea typeface="黑体" panose="02010609060101010101" pitchFamily="2" charset="-122"/>
              </a:rPr>
              <a:t>（一）门诊就诊</a:t>
            </a:r>
            <a:endParaRPr lang="zh-CN" altLang="en-US" sz="3200" b="1" u="none">
              <a:solidFill>
                <a:srgbClr val="2106EA"/>
              </a:solidFill>
              <a:latin typeface="黑体" panose="02010609060101010101" pitchFamily="2" charset="-122"/>
              <a:ea typeface="黑体" panose="02010609060101010101" pitchFamily="2" charset="-122"/>
            </a:endParaRPr>
          </a:p>
        </p:txBody>
      </p:sp>
      <p:grpSp>
        <p:nvGrpSpPr>
          <p:cNvPr id="14338" name="组合 10243"/>
          <p:cNvGrpSpPr/>
          <p:nvPr/>
        </p:nvGrpSpPr>
        <p:grpSpPr>
          <a:xfrm>
            <a:off x="1852613" y="2262188"/>
            <a:ext cx="3571875" cy="4089400"/>
            <a:chOff x="0" y="0"/>
            <a:chExt cx="2250" cy="2576"/>
          </a:xfrm>
        </p:grpSpPr>
        <p:sp>
          <p:nvSpPr>
            <p:cNvPr id="14339" name="文本框 38"/>
            <p:cNvSpPr txBox="1"/>
            <p:nvPr/>
          </p:nvSpPr>
          <p:spPr>
            <a:xfrm>
              <a:off x="0" y="1297"/>
              <a:ext cx="2250" cy="1279"/>
            </a:xfrm>
            <a:prstGeom prst="rect">
              <a:avLst/>
            </a:prstGeom>
            <a:noFill/>
            <a:ln w="9525" cap="flat" cmpd="sng">
              <a:solidFill>
                <a:srgbClr val="000000"/>
              </a:solidFill>
              <a:prstDash val="dash"/>
              <a:miter/>
              <a:headEnd type="none" w="med" len="med"/>
              <a:tailEnd type="none" w="med" len="med"/>
            </a:ln>
          </p:spPr>
          <p:txBody>
            <a:bodyPr wrap="square" anchor="t">
              <a:spAutoFit/>
            </a:bodyPr>
            <a:p>
              <a:pPr>
                <a:buClr>
                  <a:srgbClr val="FF0000"/>
                </a:buClr>
                <a:buFont typeface="Wingdings" panose="05000000000000000000" pitchFamily="2" charset="2"/>
                <a:buChar char="n"/>
              </a:pPr>
              <a:r>
                <a:rPr lang="zh-CN" altLang="en-US" sz="2400" b="1" u="none" dirty="0">
                  <a:solidFill>
                    <a:srgbClr val="404040"/>
                  </a:solidFill>
                  <a:latin typeface="华文细黑" pitchFamily="2" charset="-122"/>
                  <a:ea typeface="华文细黑" pitchFamily="2" charset="-122"/>
                </a:rPr>
                <a:t>报销比例</a:t>
              </a:r>
              <a:r>
                <a:rPr lang="en-US" altLang="zh-CN" sz="2400" b="1" u="none">
                  <a:solidFill>
                    <a:srgbClr val="404040"/>
                  </a:solidFill>
                  <a:latin typeface="华文细黑" pitchFamily="2" charset="-122"/>
                  <a:ea typeface="华文细黑" pitchFamily="2" charset="-122"/>
                </a:rPr>
                <a:t>:</a:t>
              </a:r>
              <a:r>
                <a:rPr lang="zh-CN" altLang="en-US" sz="2400" b="1" u="none" dirty="0">
                  <a:solidFill>
                    <a:srgbClr val="404040"/>
                  </a:solidFill>
                  <a:latin typeface="华文细黑" pitchFamily="2" charset="-122"/>
                  <a:ea typeface="华文细黑" pitchFamily="2" charset="-122"/>
                </a:rPr>
                <a:t>一档</a:t>
              </a:r>
              <a:r>
                <a:rPr lang="en-US" altLang="zh-CN" sz="2400" b="1" u="none">
                  <a:solidFill>
                    <a:srgbClr val="404040"/>
                  </a:solidFill>
                  <a:latin typeface="华文细黑" pitchFamily="2" charset="-122"/>
                  <a:ea typeface="华文细黑" pitchFamily="2" charset="-122"/>
                </a:rPr>
                <a:t>75%</a:t>
              </a:r>
              <a:endParaRPr lang="en-US" altLang="zh-CN" sz="2400" b="1" u="none">
                <a:solidFill>
                  <a:srgbClr val="404040"/>
                </a:solidFill>
                <a:latin typeface="华文细黑" pitchFamily="2" charset="-122"/>
                <a:ea typeface="华文细黑" pitchFamily="2" charset="-122"/>
              </a:endParaRPr>
            </a:p>
            <a:p>
              <a:pPr algn="ctr">
                <a:lnSpc>
                  <a:spcPct val="150000"/>
                </a:lnSpc>
                <a:buClr>
                  <a:srgbClr val="FF0000"/>
                </a:buClr>
                <a:buFont typeface="Wingdings" panose="05000000000000000000" pitchFamily="2" charset="2"/>
                <a:buNone/>
              </a:pPr>
              <a:r>
                <a:rPr lang="en-US" altLang="zh-CN" sz="2400" b="1" u="none">
                  <a:solidFill>
                    <a:srgbClr val="404040"/>
                  </a:solidFill>
                  <a:latin typeface="华文细黑" pitchFamily="2" charset="-122"/>
                  <a:ea typeface="华文细黑" pitchFamily="2" charset="-122"/>
                </a:rPr>
                <a:t>           二档80%</a:t>
              </a:r>
              <a:endParaRPr lang="en-US" altLang="zh-CN" sz="2400" b="1" u="none">
                <a:solidFill>
                  <a:srgbClr val="404040"/>
                </a:solidFill>
                <a:latin typeface="华文细黑" pitchFamily="2" charset="-122"/>
                <a:ea typeface="华文细黑" pitchFamily="2" charset="-122"/>
              </a:endParaRPr>
            </a:p>
            <a:p>
              <a:pPr>
                <a:lnSpc>
                  <a:spcPct val="150000"/>
                </a:lnSpc>
                <a:buClr>
                  <a:srgbClr val="FF0000"/>
                </a:buClr>
                <a:buFont typeface="Wingdings" panose="05000000000000000000" pitchFamily="2" charset="2"/>
                <a:buChar char="n"/>
              </a:pPr>
              <a:r>
                <a:rPr lang="en-US" altLang="zh-CN" sz="2400" b="1" u="none">
                  <a:solidFill>
                    <a:srgbClr val="404040"/>
                  </a:solidFill>
                  <a:latin typeface="华文细黑" pitchFamily="2" charset="-122"/>
                  <a:ea typeface="华文细黑" pitchFamily="2" charset="-122"/>
                </a:rPr>
                <a:t>每人每学年限报</a:t>
              </a:r>
              <a:r>
                <a:rPr lang="en-US" altLang="zh-CN" sz="2400" b="1" u="none">
                  <a:solidFill>
                    <a:srgbClr val="FF0000"/>
                  </a:solidFill>
                  <a:latin typeface="华文细黑" pitchFamily="2" charset="-122"/>
                  <a:ea typeface="华文细黑" pitchFamily="2" charset="-122"/>
                </a:rPr>
                <a:t>500</a:t>
              </a:r>
              <a:r>
                <a:rPr lang="zh-CN" altLang="en-US" sz="2400" b="1" u="none" dirty="0">
                  <a:solidFill>
                    <a:srgbClr val="FF0000"/>
                  </a:solidFill>
                  <a:latin typeface="华文细黑" pitchFamily="2" charset="-122"/>
                  <a:ea typeface="华文细黑" pitchFamily="2" charset="-122"/>
                </a:rPr>
                <a:t>元</a:t>
              </a:r>
              <a:endParaRPr lang="zh-CN" altLang="en-US" sz="2400" b="1" u="none" dirty="0">
                <a:solidFill>
                  <a:srgbClr val="FF0000"/>
                </a:solidFill>
                <a:latin typeface="华文细黑" pitchFamily="2" charset="-122"/>
                <a:ea typeface="华文细黑" pitchFamily="2" charset="-122"/>
              </a:endParaRPr>
            </a:p>
            <a:p>
              <a:pPr>
                <a:lnSpc>
                  <a:spcPct val="150000"/>
                </a:lnSpc>
                <a:buClr>
                  <a:srgbClr val="FF0000"/>
                </a:buClr>
                <a:buFont typeface="Wingdings" panose="05000000000000000000" pitchFamily="2" charset="2"/>
                <a:buNone/>
              </a:pPr>
              <a:r>
                <a:rPr lang="zh-CN" altLang="en-US" sz="2000" b="1" u="none" dirty="0">
                  <a:latin typeface="华文细黑" pitchFamily="2" charset="-122"/>
                  <a:ea typeface="华文细黑" pitchFamily="2" charset="-122"/>
                </a:rPr>
                <a:t>（原则上不低于一档缴费水平）</a:t>
              </a:r>
              <a:endParaRPr lang="zh-CN" altLang="en-US" sz="2000" b="1" u="none" dirty="0">
                <a:latin typeface="华文细黑" pitchFamily="2" charset="-122"/>
                <a:ea typeface="华文细黑" pitchFamily="2" charset="-122"/>
              </a:endParaRPr>
            </a:p>
          </p:txBody>
        </p:sp>
        <p:sp>
          <p:nvSpPr>
            <p:cNvPr id="14340" name="椭圆 33"/>
            <p:cNvSpPr/>
            <p:nvPr/>
          </p:nvSpPr>
          <p:spPr>
            <a:xfrm>
              <a:off x="730" y="0"/>
              <a:ext cx="771" cy="848"/>
            </a:xfrm>
            <a:prstGeom prst="ellipse">
              <a:avLst/>
            </a:prstGeom>
            <a:solidFill>
              <a:srgbClr val="3C93BA"/>
            </a:solidFill>
            <a:ln w="9525">
              <a:noFill/>
            </a:ln>
          </p:spPr>
          <p:txBody>
            <a:bodyPr anchor="ctr"/>
            <a:p>
              <a:pPr algn="ctr"/>
              <a:endParaRPr lang="zh-CN" altLang="en-US" b="1" u="none" dirty="0">
                <a:solidFill>
                  <a:srgbClr val="FFFFFF"/>
                </a:solidFill>
                <a:latin typeface="Calibri" panose="020F0502020204030204" pitchFamily="34" charset="0"/>
                <a:ea typeface="宋体" panose="02010600030101010101" pitchFamily="2" charset="-122"/>
              </a:endParaRPr>
            </a:p>
          </p:txBody>
        </p:sp>
        <p:sp>
          <p:nvSpPr>
            <p:cNvPr id="14341" name="矩形 10246"/>
            <p:cNvSpPr/>
            <p:nvPr/>
          </p:nvSpPr>
          <p:spPr>
            <a:xfrm>
              <a:off x="883" y="162"/>
              <a:ext cx="502" cy="518"/>
            </a:xfrm>
            <a:prstGeom prst="rect">
              <a:avLst/>
            </a:prstGeom>
            <a:noFill/>
            <a:ln w="9525">
              <a:noFill/>
            </a:ln>
          </p:spPr>
          <p:txBody>
            <a:bodyPr wrap="none" anchor="t">
              <a:spAutoFit/>
            </a:bodyPr>
            <a:p>
              <a:pPr eaLnBrk="0" hangingPunct="0"/>
              <a:r>
                <a:rPr lang="zh-CN" altLang="en-US" sz="2400" b="1" u="none" dirty="0">
                  <a:solidFill>
                    <a:schemeClr val="bg1"/>
                  </a:solidFill>
                  <a:latin typeface="Calibri" panose="020F0502020204030204" pitchFamily="34" charset="0"/>
                  <a:ea typeface="宋体" panose="02010600030101010101" pitchFamily="2" charset="-122"/>
                </a:rPr>
                <a:t>报销</a:t>
              </a:r>
              <a:endParaRPr lang="zh-CN" altLang="en-US" sz="2400" b="1" u="none" dirty="0">
                <a:solidFill>
                  <a:schemeClr val="bg1"/>
                </a:solidFill>
                <a:latin typeface="Calibri" panose="020F0502020204030204" pitchFamily="34" charset="0"/>
                <a:ea typeface="宋体" panose="02010600030101010101" pitchFamily="2" charset="-122"/>
              </a:endParaRPr>
            </a:p>
            <a:p>
              <a:pPr eaLnBrk="0" hangingPunct="0"/>
              <a:r>
                <a:rPr lang="zh-CN" altLang="en-US" sz="2400" b="1" u="none" dirty="0">
                  <a:solidFill>
                    <a:schemeClr val="bg1"/>
                  </a:solidFill>
                  <a:latin typeface="Calibri" panose="020F0502020204030204" pitchFamily="34" charset="0"/>
                  <a:ea typeface="宋体" panose="02010600030101010101" pitchFamily="2" charset="-122"/>
                </a:rPr>
                <a:t>政策</a:t>
              </a:r>
              <a:endParaRPr lang="zh-CN" altLang="en-US" sz="2400" b="1" u="none" dirty="0">
                <a:solidFill>
                  <a:schemeClr val="bg1"/>
                </a:solidFill>
                <a:latin typeface="Calibri" panose="020F0502020204030204" pitchFamily="34" charset="0"/>
                <a:ea typeface="宋体" panose="02010600030101010101" pitchFamily="2" charset="-122"/>
              </a:endParaRPr>
            </a:p>
          </p:txBody>
        </p:sp>
        <p:grpSp>
          <p:nvGrpSpPr>
            <p:cNvPr id="14342" name="组合 10247"/>
            <p:cNvGrpSpPr/>
            <p:nvPr/>
          </p:nvGrpSpPr>
          <p:grpSpPr>
            <a:xfrm>
              <a:off x="1061" y="867"/>
              <a:ext cx="149" cy="318"/>
              <a:chOff x="0" y="0"/>
              <a:chExt cx="149" cy="318"/>
            </a:xfrm>
          </p:grpSpPr>
          <p:sp>
            <p:nvSpPr>
              <p:cNvPr id="14343"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sp>
            <p:nvSpPr>
              <p:cNvPr id="14344"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sp>
            <p:nvSpPr>
              <p:cNvPr id="14345"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grpSp>
      </p:grpSp>
      <p:grpSp>
        <p:nvGrpSpPr>
          <p:cNvPr id="14346" name="组合 12338"/>
          <p:cNvGrpSpPr/>
          <p:nvPr/>
        </p:nvGrpSpPr>
        <p:grpSpPr>
          <a:xfrm>
            <a:off x="5692775" y="2311400"/>
            <a:ext cx="4875213" cy="4127500"/>
            <a:chOff x="3586" y="1456"/>
            <a:chExt cx="3071" cy="2600"/>
          </a:xfrm>
        </p:grpSpPr>
        <p:sp>
          <p:nvSpPr>
            <p:cNvPr id="14347" name="椭圆 30"/>
            <p:cNvSpPr/>
            <p:nvPr/>
          </p:nvSpPr>
          <p:spPr>
            <a:xfrm>
              <a:off x="4253" y="1456"/>
              <a:ext cx="791" cy="829"/>
            </a:xfrm>
            <a:prstGeom prst="ellipse">
              <a:avLst/>
            </a:prstGeom>
            <a:solidFill>
              <a:schemeClr val="accent1"/>
            </a:solidFill>
            <a:ln w="9525">
              <a:noFill/>
            </a:ln>
          </p:spPr>
          <p:txBody>
            <a:bodyPr anchor="ctr"/>
            <a:p>
              <a:pPr algn="ctr"/>
              <a:endParaRPr lang="zh-CN" altLang="en-US" b="1" u="none" dirty="0">
                <a:solidFill>
                  <a:srgbClr val="FFFFFF"/>
                </a:solidFill>
                <a:latin typeface="Calibri" panose="020F0502020204030204" pitchFamily="34" charset="0"/>
                <a:ea typeface="宋体" panose="02010600030101010101" pitchFamily="2" charset="-122"/>
              </a:endParaRPr>
            </a:p>
          </p:txBody>
        </p:sp>
        <p:sp>
          <p:nvSpPr>
            <p:cNvPr id="14348" name="文本框 38"/>
            <p:cNvSpPr txBox="1"/>
            <p:nvPr/>
          </p:nvSpPr>
          <p:spPr>
            <a:xfrm>
              <a:off x="3586" y="2719"/>
              <a:ext cx="3071" cy="1337"/>
            </a:xfrm>
            <a:prstGeom prst="rect">
              <a:avLst/>
            </a:prstGeom>
            <a:noFill/>
            <a:ln w="9525" cap="flat" cmpd="sng">
              <a:solidFill>
                <a:schemeClr val="tx1"/>
              </a:solidFill>
              <a:prstDash val="dash"/>
              <a:miter/>
              <a:headEnd type="none" w="med" len="med"/>
              <a:tailEnd type="none" w="med" len="med"/>
            </a:ln>
          </p:spPr>
          <p:txBody>
            <a:bodyPr wrap="square" anchor="t">
              <a:spAutoFit/>
            </a:bodyPr>
            <a:p>
              <a:pPr>
                <a:lnSpc>
                  <a:spcPct val="150000"/>
                </a:lnSpc>
                <a:buClr>
                  <a:srgbClr val="FF0000"/>
                </a:buClr>
                <a:buFont typeface="Wingdings" panose="05000000000000000000" pitchFamily="2" charset="2"/>
                <a:buChar char="n"/>
              </a:pPr>
              <a:r>
                <a:rPr lang="zh-CN" altLang="en-US" sz="2200" b="1" u="none" dirty="0">
                  <a:solidFill>
                    <a:srgbClr val="404040"/>
                  </a:solidFill>
                  <a:latin typeface="华文细黑" pitchFamily="2" charset="-122"/>
                  <a:ea typeface="华文细黑" pitchFamily="2" charset="-122"/>
                </a:rPr>
                <a:t>袁家岗校本部在医大医务室直接</a:t>
              </a:r>
              <a:r>
                <a:rPr lang="zh-CN" altLang="en-US" sz="2200" b="1" u="none" dirty="0">
                  <a:solidFill>
                    <a:srgbClr val="FF0000"/>
                  </a:solidFill>
                  <a:latin typeface="华文细黑" pitchFamily="2" charset="-122"/>
                  <a:ea typeface="华文细黑" pitchFamily="2" charset="-122"/>
                </a:rPr>
                <a:t>系统</a:t>
              </a:r>
              <a:r>
                <a:rPr lang="zh-CN" altLang="en-US" sz="2200" b="1" u="none" dirty="0">
                  <a:solidFill>
                    <a:srgbClr val="404040"/>
                  </a:solidFill>
                  <a:latin typeface="华文细黑" pitchFamily="2" charset="-122"/>
                  <a:ea typeface="华文细黑" pitchFamily="2" charset="-122"/>
                </a:rPr>
                <a:t>报销</a:t>
              </a:r>
              <a:endParaRPr lang="zh-CN" altLang="en-US" sz="2200" b="1" u="none" dirty="0">
                <a:solidFill>
                  <a:srgbClr val="404040"/>
                </a:solidFill>
                <a:latin typeface="华文细黑" pitchFamily="2" charset="-122"/>
                <a:ea typeface="华文细黑" pitchFamily="2" charset="-122"/>
              </a:endParaRPr>
            </a:p>
            <a:p>
              <a:pPr>
                <a:lnSpc>
                  <a:spcPct val="150000"/>
                </a:lnSpc>
                <a:buClr>
                  <a:srgbClr val="FF0000"/>
                </a:buClr>
                <a:buFont typeface="Wingdings" panose="05000000000000000000" pitchFamily="2" charset="2"/>
                <a:buChar char="n"/>
              </a:pPr>
              <a:r>
                <a:rPr lang="zh-CN" altLang="en-US" sz="2200" b="1" u="none" dirty="0">
                  <a:solidFill>
                    <a:srgbClr val="404040"/>
                  </a:solidFill>
                  <a:latin typeface="华文细黑" pitchFamily="2" charset="-122"/>
                  <a:ea typeface="华文细黑" pitchFamily="2" charset="-122"/>
                </a:rPr>
                <a:t>缙云校区在重医附属大学城医院</a:t>
              </a:r>
              <a:r>
                <a:rPr lang="zh-CN" altLang="en-US" sz="2200" b="1" u="none" dirty="0">
                  <a:solidFill>
                    <a:srgbClr val="FF0000"/>
                  </a:solidFill>
                  <a:latin typeface="华文细黑" pitchFamily="2" charset="-122"/>
                  <a:ea typeface="华文细黑" pitchFamily="2" charset="-122"/>
                </a:rPr>
                <a:t>手工</a:t>
              </a:r>
              <a:r>
                <a:rPr lang="zh-CN" altLang="en-US" sz="2200" b="1" u="none" dirty="0">
                  <a:solidFill>
                    <a:srgbClr val="404040"/>
                  </a:solidFill>
                  <a:latin typeface="华文细黑" pitchFamily="2" charset="-122"/>
                  <a:ea typeface="华文细黑" pitchFamily="2" charset="-122"/>
                </a:rPr>
                <a:t>报销</a:t>
              </a:r>
              <a:endParaRPr lang="zh-CN" altLang="en-US" sz="2200" b="1" u="none" dirty="0">
                <a:solidFill>
                  <a:srgbClr val="404040"/>
                </a:solidFill>
                <a:latin typeface="华文细黑" pitchFamily="2" charset="-122"/>
                <a:ea typeface="华文细黑" pitchFamily="2" charset="-122"/>
              </a:endParaRPr>
            </a:p>
          </p:txBody>
        </p:sp>
        <p:sp>
          <p:nvSpPr>
            <p:cNvPr id="14349" name="矩形 10254"/>
            <p:cNvSpPr/>
            <p:nvPr/>
          </p:nvSpPr>
          <p:spPr>
            <a:xfrm>
              <a:off x="4389" y="1594"/>
              <a:ext cx="502" cy="518"/>
            </a:xfrm>
            <a:prstGeom prst="rect">
              <a:avLst/>
            </a:prstGeom>
            <a:noFill/>
            <a:ln w="9525">
              <a:noFill/>
            </a:ln>
          </p:spPr>
          <p:txBody>
            <a:bodyPr wrap="none" anchor="t">
              <a:spAutoFit/>
            </a:bodyPr>
            <a:p>
              <a:pPr eaLnBrk="0" hangingPunct="0"/>
              <a:r>
                <a:rPr lang="zh-CN" altLang="en-US" sz="2400" b="1" u="none" dirty="0">
                  <a:solidFill>
                    <a:schemeClr val="bg1"/>
                  </a:solidFill>
                  <a:latin typeface="Calibri" panose="020F0502020204030204" pitchFamily="34" charset="0"/>
                  <a:ea typeface="宋体" panose="02010600030101010101" pitchFamily="2" charset="-122"/>
                </a:rPr>
                <a:t>报销</a:t>
              </a:r>
              <a:endParaRPr lang="zh-CN" altLang="en-US" sz="2400" b="1" u="none" dirty="0">
                <a:solidFill>
                  <a:schemeClr val="bg1"/>
                </a:solidFill>
                <a:latin typeface="Calibri" panose="020F0502020204030204" pitchFamily="34" charset="0"/>
                <a:ea typeface="宋体" panose="02010600030101010101" pitchFamily="2" charset="-122"/>
              </a:endParaRPr>
            </a:p>
            <a:p>
              <a:pPr eaLnBrk="0" hangingPunct="0"/>
              <a:r>
                <a:rPr lang="zh-CN" altLang="en-US" sz="2400" b="1" u="none" dirty="0">
                  <a:solidFill>
                    <a:schemeClr val="bg1"/>
                  </a:solidFill>
                  <a:latin typeface="Calibri" panose="020F0502020204030204" pitchFamily="34" charset="0"/>
                  <a:ea typeface="宋体" panose="02010600030101010101" pitchFamily="2" charset="-122"/>
                </a:rPr>
                <a:t>方式</a:t>
              </a:r>
              <a:endParaRPr lang="zh-CN" altLang="en-US" sz="2400" b="1" u="none" dirty="0">
                <a:solidFill>
                  <a:schemeClr val="bg1"/>
                </a:solidFill>
                <a:latin typeface="Calibri" panose="020F0502020204030204" pitchFamily="34" charset="0"/>
                <a:ea typeface="宋体" panose="02010600030101010101" pitchFamily="2" charset="-122"/>
              </a:endParaRPr>
            </a:p>
          </p:txBody>
        </p:sp>
        <p:grpSp>
          <p:nvGrpSpPr>
            <p:cNvPr id="14350" name="组合 10255"/>
            <p:cNvGrpSpPr/>
            <p:nvPr/>
          </p:nvGrpSpPr>
          <p:grpSpPr>
            <a:xfrm>
              <a:off x="4615" y="2297"/>
              <a:ext cx="149" cy="318"/>
              <a:chOff x="0" y="0"/>
              <a:chExt cx="149" cy="318"/>
            </a:xfrm>
          </p:grpSpPr>
          <p:sp>
            <p:nvSpPr>
              <p:cNvPr id="14351"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sp>
            <p:nvSpPr>
              <p:cNvPr id="14352"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sp>
            <p:nvSpPr>
              <p:cNvPr id="14353"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b="1" u="none">
                  <a:solidFill>
                    <a:srgbClr val="000000"/>
                  </a:solidFill>
                  <a:latin typeface="Calibri" panose="020F0502020204030204" pitchFamily="34" charset="0"/>
                  <a:ea typeface="微软雅黑" panose="020B0503020204020204" charset="-122"/>
                </a:endParaRPr>
              </a:p>
            </p:txBody>
          </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1" name="椭圆 39"/>
          <p:cNvPicPr/>
          <p:nvPr/>
        </p:nvPicPr>
        <p:blipFill>
          <a:blip r:embed="rId1"/>
          <a:stretch>
            <a:fillRect/>
          </a:stretch>
        </p:blipFill>
        <p:spPr>
          <a:xfrm>
            <a:off x="2216150" y="2249488"/>
            <a:ext cx="1900238" cy="1597025"/>
          </a:xfrm>
          <a:prstGeom prst="rect">
            <a:avLst/>
          </a:prstGeom>
          <a:noFill/>
          <a:ln w="9525">
            <a:noFill/>
          </a:ln>
        </p:spPr>
      </p:pic>
      <p:sp>
        <p:nvSpPr>
          <p:cNvPr id="15362" name="文本框 11267"/>
          <p:cNvSpPr txBox="1"/>
          <p:nvPr/>
        </p:nvSpPr>
        <p:spPr>
          <a:xfrm>
            <a:off x="2543175" y="2322513"/>
            <a:ext cx="1241425" cy="1044575"/>
          </a:xfrm>
          <a:prstGeom prst="rect">
            <a:avLst/>
          </a:prstGeom>
          <a:noFill/>
          <a:ln w="9525">
            <a:noFill/>
          </a:ln>
        </p:spPr>
        <p:txBody>
          <a:bodyPr lIns="0" tIns="540000" rIns="0" bIns="0" anchor="ctr"/>
          <a:p>
            <a:pPr algn="ctr">
              <a:lnSpc>
                <a:spcPct val="120000"/>
              </a:lnSpc>
            </a:pPr>
            <a:r>
              <a:rPr lang="zh-CN" altLang="en-US" sz="2400" b="1" u="none" dirty="0">
                <a:solidFill>
                  <a:srgbClr val="7F7F7F"/>
                </a:solidFill>
                <a:latin typeface="华文细黑" pitchFamily="2" charset="-122"/>
                <a:ea typeface="华文细黑" pitchFamily="2" charset="-122"/>
              </a:rPr>
              <a:t>骨折</a:t>
            </a:r>
            <a:endParaRPr lang="en-US" altLang="zh-CN" sz="2400" b="1" u="none">
              <a:solidFill>
                <a:srgbClr val="7F7F7F"/>
              </a:solidFill>
              <a:latin typeface="华文细黑" pitchFamily="2" charset="-122"/>
              <a:ea typeface="华文细黑" pitchFamily="2" charset="-122"/>
            </a:endParaRPr>
          </a:p>
        </p:txBody>
      </p:sp>
      <p:sp>
        <p:nvSpPr>
          <p:cNvPr id="15363" name="任意多边形 33"/>
          <p:cNvSpPr/>
          <p:nvPr/>
        </p:nvSpPr>
        <p:spPr>
          <a:xfrm>
            <a:off x="2439988" y="2373313"/>
            <a:ext cx="1460500" cy="388937"/>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en-US" altLang="zh-CN" u="none">
                <a:solidFill>
                  <a:schemeClr val="bg1"/>
                </a:solidFill>
                <a:latin typeface="微软雅黑" panose="020B0503020204020204" charset="-122"/>
                <a:ea typeface="宋体" panose="02010600030101010101" pitchFamily="2" charset="-122"/>
              </a:rPr>
              <a:t>1</a:t>
            </a:r>
            <a:endParaRPr lang="en-US" altLang="zh-CN" u="none">
              <a:solidFill>
                <a:schemeClr val="bg1"/>
              </a:solidFill>
              <a:latin typeface="微软雅黑" panose="020B0503020204020204" charset="-122"/>
              <a:ea typeface="宋体" panose="02010600030101010101" pitchFamily="2" charset="-122"/>
            </a:endParaRPr>
          </a:p>
        </p:txBody>
      </p:sp>
      <p:sp>
        <p:nvSpPr>
          <p:cNvPr id="15364" name="燕尾形 57"/>
          <p:cNvSpPr/>
          <p:nvPr/>
        </p:nvSpPr>
        <p:spPr>
          <a:xfrm rot="2072166">
            <a:off x="3455988" y="4051300"/>
            <a:ext cx="133350" cy="211138"/>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65" name="燕尾形 58"/>
          <p:cNvSpPr/>
          <p:nvPr/>
        </p:nvSpPr>
        <p:spPr>
          <a:xfrm rot="2072166">
            <a:off x="3570288" y="4117975"/>
            <a:ext cx="131762" cy="209550"/>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66" name="燕尾形 59"/>
          <p:cNvSpPr/>
          <p:nvPr/>
        </p:nvSpPr>
        <p:spPr>
          <a:xfrm rot="2072166">
            <a:off x="3683000" y="4181475"/>
            <a:ext cx="131763" cy="211138"/>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67" name="燕尾形 60"/>
          <p:cNvSpPr/>
          <p:nvPr/>
        </p:nvSpPr>
        <p:spPr>
          <a:xfrm rot="5400000">
            <a:off x="5727700" y="3932238"/>
            <a:ext cx="111125" cy="250825"/>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68" name="燕尾形 61"/>
          <p:cNvSpPr/>
          <p:nvPr/>
        </p:nvSpPr>
        <p:spPr>
          <a:xfrm rot="5400000">
            <a:off x="5727700" y="4048125"/>
            <a:ext cx="111125" cy="250825"/>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69" name="燕尾形 62"/>
          <p:cNvSpPr/>
          <p:nvPr/>
        </p:nvSpPr>
        <p:spPr>
          <a:xfrm rot="5400000">
            <a:off x="5738813" y="4171950"/>
            <a:ext cx="111125" cy="250825"/>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pic>
        <p:nvPicPr>
          <p:cNvPr id="15370" name="椭圆 34"/>
          <p:cNvPicPr/>
          <p:nvPr/>
        </p:nvPicPr>
        <p:blipFill>
          <a:blip r:embed="rId1"/>
          <a:stretch>
            <a:fillRect/>
          </a:stretch>
        </p:blipFill>
        <p:spPr>
          <a:xfrm>
            <a:off x="4878388" y="2249488"/>
            <a:ext cx="1898650" cy="1597025"/>
          </a:xfrm>
          <a:prstGeom prst="rect">
            <a:avLst/>
          </a:prstGeom>
          <a:noFill/>
          <a:ln w="9525">
            <a:noFill/>
          </a:ln>
        </p:spPr>
      </p:pic>
      <p:sp>
        <p:nvSpPr>
          <p:cNvPr id="15371" name="文本框 11276"/>
          <p:cNvSpPr txBox="1"/>
          <p:nvPr/>
        </p:nvSpPr>
        <p:spPr>
          <a:xfrm>
            <a:off x="5062538" y="2336800"/>
            <a:ext cx="1565275" cy="1044575"/>
          </a:xfrm>
          <a:prstGeom prst="rect">
            <a:avLst/>
          </a:prstGeom>
          <a:noFill/>
          <a:ln w="9525">
            <a:noFill/>
          </a:ln>
        </p:spPr>
        <p:txBody>
          <a:bodyPr lIns="0" tIns="540000" rIns="0" bIns="0" anchor="ctr"/>
          <a:p>
            <a:pPr algn="ctr">
              <a:lnSpc>
                <a:spcPct val="120000"/>
              </a:lnSpc>
            </a:pPr>
            <a:r>
              <a:rPr lang="zh-CN" altLang="en-US" sz="2400" b="1" u="none" dirty="0">
                <a:solidFill>
                  <a:srgbClr val="7F7F7F"/>
                </a:solidFill>
                <a:latin typeface="华文细黑" pitchFamily="2" charset="-122"/>
                <a:ea typeface="华文细黑" pitchFamily="2" charset="-122"/>
              </a:rPr>
              <a:t>关节脱位</a:t>
            </a:r>
            <a:endParaRPr lang="zh-CN" altLang="en-US" sz="2400" b="1" u="none" dirty="0">
              <a:solidFill>
                <a:srgbClr val="7F7F7F"/>
              </a:solidFill>
              <a:latin typeface="华文细黑" pitchFamily="2" charset="-122"/>
              <a:ea typeface="华文细黑" pitchFamily="2" charset="-122"/>
            </a:endParaRPr>
          </a:p>
        </p:txBody>
      </p:sp>
      <p:sp>
        <p:nvSpPr>
          <p:cNvPr id="15372" name="任意多边形 35"/>
          <p:cNvSpPr/>
          <p:nvPr/>
        </p:nvSpPr>
        <p:spPr>
          <a:xfrm>
            <a:off x="5105400" y="2373313"/>
            <a:ext cx="1460500" cy="388937"/>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en-US" altLang="zh-CN" u="none">
                <a:solidFill>
                  <a:schemeClr val="bg1"/>
                </a:solidFill>
                <a:latin typeface="微软雅黑" panose="020B0503020204020204" charset="-122"/>
                <a:ea typeface="宋体" panose="02010600030101010101" pitchFamily="2" charset="-122"/>
              </a:rPr>
              <a:t>2</a:t>
            </a:r>
            <a:endParaRPr lang="en-US" altLang="zh-CN" u="none">
              <a:solidFill>
                <a:schemeClr val="bg1"/>
              </a:solidFill>
              <a:latin typeface="微软雅黑" panose="020B0503020204020204" charset="-122"/>
              <a:ea typeface="宋体" panose="02010600030101010101" pitchFamily="2" charset="-122"/>
            </a:endParaRPr>
          </a:p>
        </p:txBody>
      </p:sp>
      <p:sp>
        <p:nvSpPr>
          <p:cNvPr id="15373" name="燕尾形 74"/>
          <p:cNvSpPr/>
          <p:nvPr/>
        </p:nvSpPr>
        <p:spPr>
          <a:xfrm rot="8357800">
            <a:off x="8083550" y="4046538"/>
            <a:ext cx="130175" cy="212725"/>
          </a:xfrm>
          <a:prstGeom prst="chevron">
            <a:avLst>
              <a:gd name="adj" fmla="val 50000"/>
            </a:avLst>
          </a:prstGeom>
          <a:solidFill>
            <a:srgbClr val="ECF6F8"/>
          </a:solidFill>
          <a:ln w="9525">
            <a:noFill/>
          </a:ln>
        </p:spPr>
        <p:txBody>
          <a:bodyPr rot="10800000"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74" name="燕尾形 75"/>
          <p:cNvSpPr/>
          <p:nvPr/>
        </p:nvSpPr>
        <p:spPr>
          <a:xfrm rot="8357800">
            <a:off x="7978775" y="4121150"/>
            <a:ext cx="131763" cy="212725"/>
          </a:xfrm>
          <a:prstGeom prst="chevron">
            <a:avLst>
              <a:gd name="adj" fmla="val 50000"/>
            </a:avLst>
          </a:prstGeom>
          <a:solidFill>
            <a:srgbClr val="ABDCE9"/>
          </a:solidFill>
          <a:ln w="9525">
            <a:noFill/>
          </a:ln>
        </p:spPr>
        <p:txBody>
          <a:bodyPr rot="10800000"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5375" name="燕尾形 76"/>
          <p:cNvSpPr/>
          <p:nvPr/>
        </p:nvSpPr>
        <p:spPr>
          <a:xfrm rot="8357800">
            <a:off x="7874000" y="4197350"/>
            <a:ext cx="131763" cy="211138"/>
          </a:xfrm>
          <a:prstGeom prst="chevron">
            <a:avLst>
              <a:gd name="adj" fmla="val 50000"/>
            </a:avLst>
          </a:prstGeom>
          <a:solidFill>
            <a:srgbClr val="52B3C8"/>
          </a:solidFill>
          <a:ln w="9525">
            <a:noFill/>
          </a:ln>
        </p:spPr>
        <p:txBody>
          <a:bodyPr rot="10800000" anchor="ctr"/>
          <a:p>
            <a:pPr algn="ctr"/>
            <a:endParaRPr lang="en-US" altLang="x-none" u="none">
              <a:solidFill>
                <a:srgbClr val="000000"/>
              </a:solidFill>
              <a:latin typeface="Calibri" panose="020F0502020204030204" pitchFamily="34" charset="0"/>
              <a:ea typeface="微软雅黑" panose="020B0503020204020204" charset="-122"/>
            </a:endParaRPr>
          </a:p>
        </p:txBody>
      </p:sp>
      <p:pic>
        <p:nvPicPr>
          <p:cNvPr id="15376" name="椭圆 43"/>
          <p:cNvPicPr/>
          <p:nvPr/>
        </p:nvPicPr>
        <p:blipFill>
          <a:blip r:embed="rId1"/>
          <a:stretch>
            <a:fillRect/>
          </a:stretch>
        </p:blipFill>
        <p:spPr>
          <a:xfrm>
            <a:off x="7545388" y="2249488"/>
            <a:ext cx="1900237" cy="1597025"/>
          </a:xfrm>
          <a:prstGeom prst="rect">
            <a:avLst/>
          </a:prstGeom>
          <a:noFill/>
          <a:ln w="9525">
            <a:noFill/>
          </a:ln>
        </p:spPr>
      </p:pic>
      <p:sp>
        <p:nvSpPr>
          <p:cNvPr id="15377" name="文本框 11282"/>
          <p:cNvSpPr txBox="1"/>
          <p:nvPr/>
        </p:nvSpPr>
        <p:spPr>
          <a:xfrm>
            <a:off x="7645400" y="2338388"/>
            <a:ext cx="1709738" cy="1042987"/>
          </a:xfrm>
          <a:prstGeom prst="rect">
            <a:avLst/>
          </a:prstGeom>
          <a:noFill/>
          <a:ln w="9525">
            <a:noFill/>
          </a:ln>
        </p:spPr>
        <p:txBody>
          <a:bodyPr lIns="0" tIns="540000" rIns="0" bIns="0" anchor="ctr"/>
          <a:p>
            <a:pPr algn="ctr">
              <a:lnSpc>
                <a:spcPct val="120000"/>
              </a:lnSpc>
            </a:pPr>
            <a:r>
              <a:rPr lang="zh-CN" altLang="en-US" sz="2400" b="1" u="none" dirty="0">
                <a:solidFill>
                  <a:srgbClr val="7F7F7F"/>
                </a:solidFill>
                <a:latin typeface="华文细黑" pitchFamily="2" charset="-122"/>
                <a:ea typeface="华文细黑" pitchFamily="2" charset="-122"/>
              </a:rPr>
              <a:t>呼吸道异物</a:t>
            </a:r>
            <a:endParaRPr lang="zh-CN" altLang="en-US" sz="2400" b="1" u="none" dirty="0">
              <a:solidFill>
                <a:srgbClr val="7F7F7F"/>
              </a:solidFill>
              <a:latin typeface="华文细黑" pitchFamily="2" charset="-122"/>
              <a:ea typeface="华文细黑" pitchFamily="2" charset="-122"/>
            </a:endParaRPr>
          </a:p>
        </p:txBody>
      </p:sp>
      <p:sp>
        <p:nvSpPr>
          <p:cNvPr id="15378" name="任意多边形 44"/>
          <p:cNvSpPr/>
          <p:nvPr/>
        </p:nvSpPr>
        <p:spPr>
          <a:xfrm>
            <a:off x="7769225" y="2373313"/>
            <a:ext cx="1460500" cy="388937"/>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en-US" altLang="zh-CN" u="none">
                <a:solidFill>
                  <a:schemeClr val="bg1"/>
                </a:solidFill>
                <a:latin typeface="微软雅黑" panose="020B0503020204020204" charset="-122"/>
                <a:ea typeface="宋体" panose="02010600030101010101" pitchFamily="2" charset="-122"/>
              </a:rPr>
              <a:t>3</a:t>
            </a:r>
            <a:endParaRPr lang="en-US" altLang="zh-CN" u="none">
              <a:solidFill>
                <a:schemeClr val="bg1"/>
              </a:solidFill>
              <a:latin typeface="微软雅黑" panose="020B0503020204020204" charset="-122"/>
              <a:ea typeface="宋体" panose="02010600030101010101" pitchFamily="2" charset="-122"/>
            </a:endParaRPr>
          </a:p>
        </p:txBody>
      </p:sp>
      <p:graphicFrame>
        <p:nvGraphicFramePr>
          <p:cNvPr id="13352" name="表格 13351"/>
          <p:cNvGraphicFramePr/>
          <p:nvPr/>
        </p:nvGraphicFramePr>
        <p:xfrm>
          <a:off x="2695575" y="4598988"/>
          <a:ext cx="6110288" cy="1584325"/>
        </p:xfrm>
        <a:graphic>
          <a:graphicData uri="http://schemas.openxmlformats.org/drawingml/2006/table">
            <a:tbl>
              <a:tblPr/>
              <a:tblGrid>
                <a:gridCol w="2397125"/>
                <a:gridCol w="1855788"/>
                <a:gridCol w="1857375"/>
              </a:tblGrid>
              <a:tr h="496888">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档次</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一档</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二档</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57212">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报销比例</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80%</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30225">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报销限额</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FF0000"/>
                          </a:solidFill>
                          <a:latin typeface="华文细黑" pitchFamily="2" charset="-122"/>
                          <a:ea typeface="华文细黑" pitchFamily="2" charset="-122"/>
                        </a:rPr>
                        <a:t>1000</a:t>
                      </a:r>
                      <a:r>
                        <a:rPr lang="zh-CN" altLang="en-US" sz="2000" b="1" dirty="0">
                          <a:solidFill>
                            <a:srgbClr val="FF0000"/>
                          </a:solidFill>
                          <a:latin typeface="华文细黑" pitchFamily="2" charset="-122"/>
                          <a:ea typeface="华文细黑" pitchFamily="2" charset="-122"/>
                        </a:rPr>
                        <a:t>元</a:t>
                      </a:r>
                      <a:endParaRPr lang="zh-CN" altLang="en-US" sz="2000" b="1" dirty="0">
                        <a:solidFill>
                          <a:srgbClr val="FF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
        <p:nvSpPr>
          <p:cNvPr id="15395" name="文本框 27"/>
          <p:cNvSpPr txBox="1"/>
          <p:nvPr/>
        </p:nvSpPr>
        <p:spPr>
          <a:xfrm>
            <a:off x="3262313" y="1238250"/>
            <a:ext cx="4994275" cy="579438"/>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（二）意外伤害</a:t>
            </a:r>
            <a:endParaRPr lang="zh-CN" altLang="en-US" sz="3200" b="1" u="none">
              <a:solidFill>
                <a:srgbClr val="2106EA"/>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52"/>
                                        </p:tgtEl>
                                        <p:attrNameLst>
                                          <p:attrName>style.visibility</p:attrName>
                                        </p:attrNameLst>
                                      </p:cBhvr>
                                      <p:to>
                                        <p:strVal val="visible"/>
                                      </p:to>
                                    </p:set>
                                    <p:animEffect transition="in" filter="fade">
                                      <p:cBhvr>
                                        <p:cTn id="7" dur="2000"/>
                                        <p:tgtEl>
                                          <p:spTgt spid="13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框 27"/>
          <p:cNvSpPr txBox="1"/>
          <p:nvPr/>
        </p:nvSpPr>
        <p:spPr>
          <a:xfrm>
            <a:off x="3562350" y="938213"/>
            <a:ext cx="4994275" cy="579437"/>
          </a:xfrm>
          <a:prstGeom prst="rect">
            <a:avLst/>
          </a:prstGeom>
          <a:noFill/>
          <a:ln w="9525">
            <a:noFill/>
          </a:ln>
        </p:spPr>
        <p:txBody>
          <a:bodyPr anchor="t">
            <a:spAutoFit/>
          </a:bodyPr>
          <a:p>
            <a:pPr algn="ctr"/>
            <a:r>
              <a:rPr lang="zh-CN" altLang="en-US" sz="3200" b="1" u="none">
                <a:solidFill>
                  <a:srgbClr val="2106EA"/>
                </a:solidFill>
                <a:latin typeface="黑体" panose="02010609060101010101" pitchFamily="2" charset="-122"/>
                <a:ea typeface="黑体" panose="02010609060101010101" pitchFamily="2" charset="-122"/>
              </a:rPr>
              <a:t>（三）慢性疾病</a:t>
            </a:r>
            <a:endParaRPr lang="zh-CN" altLang="en-US" sz="3200" b="1" u="none">
              <a:solidFill>
                <a:srgbClr val="2106EA"/>
              </a:solidFill>
              <a:latin typeface="黑体" panose="02010609060101010101" pitchFamily="2" charset="-122"/>
              <a:ea typeface="黑体" panose="02010609060101010101" pitchFamily="2" charset="-122"/>
            </a:endParaRPr>
          </a:p>
        </p:txBody>
      </p:sp>
      <p:sp>
        <p:nvSpPr>
          <p:cNvPr id="12293" name="矩形 12292"/>
          <p:cNvSpPr/>
          <p:nvPr/>
        </p:nvSpPr>
        <p:spPr>
          <a:xfrm>
            <a:off x="7485063" y="2095500"/>
            <a:ext cx="3675062" cy="460375"/>
          </a:xfrm>
          <a:prstGeom prst="rect">
            <a:avLst/>
          </a:prstGeom>
          <a:noFill/>
          <a:ln w="9525">
            <a:noFill/>
          </a:ln>
        </p:spPr>
        <p:txBody>
          <a:bodyPr wrap="square" anchor="t">
            <a:spAutoFit/>
          </a:bodyPr>
          <a:p>
            <a:pPr eaLnBrk="0" hangingPunct="0"/>
            <a:r>
              <a:rPr lang="zh-CN" altLang="en-US" sz="2400" b="1" u="none" dirty="0">
                <a:solidFill>
                  <a:srgbClr val="C00000"/>
                </a:solidFill>
                <a:latin typeface="黑体" panose="02010609060101010101" pitchFamily="2" charset="-122"/>
                <a:ea typeface="黑体" panose="02010609060101010101" pitchFamily="2" charset="-122"/>
              </a:rPr>
              <a:t>待遇享受（特病门诊）：</a:t>
            </a:r>
            <a:endParaRPr lang="zh-CN" altLang="en-US" sz="2400" b="1" u="none" dirty="0">
              <a:solidFill>
                <a:srgbClr val="C00000"/>
              </a:solidFill>
              <a:latin typeface="黑体" panose="02010609060101010101" pitchFamily="2" charset="-122"/>
              <a:ea typeface="黑体" panose="02010609060101010101" pitchFamily="2" charset="-122"/>
            </a:endParaRPr>
          </a:p>
        </p:txBody>
      </p:sp>
      <p:graphicFrame>
        <p:nvGraphicFramePr>
          <p:cNvPr id="14388" name="表格 14387"/>
          <p:cNvGraphicFramePr/>
          <p:nvPr/>
        </p:nvGraphicFramePr>
        <p:xfrm>
          <a:off x="7458075" y="2614613"/>
          <a:ext cx="4475163" cy="3284538"/>
        </p:xfrm>
        <a:graphic>
          <a:graphicData uri="http://schemas.openxmlformats.org/drawingml/2006/table">
            <a:tbl>
              <a:tblPr/>
              <a:tblGrid>
                <a:gridCol w="1834515"/>
                <a:gridCol w="1255395"/>
                <a:gridCol w="1385253"/>
              </a:tblGrid>
              <a:tr h="465138">
                <a:tc row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定点医疗</a:t>
                      </a:r>
                      <a:endParaRPr lang="zh-CN" altLang="en-US" sz="2000" b="1">
                        <a:solidFill>
                          <a:srgbClr val="000000"/>
                        </a:solidFill>
                        <a:latin typeface="华文细黑" pitchFamily="2" charset="-122"/>
                        <a:ea typeface="华文细黑" pitchFamily="2" charset="-122"/>
                      </a:endParaRPr>
                    </a:p>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机构级别</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报销比例</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0958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一档</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二档</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6563">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一级</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80%</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85%</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85787">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二级</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70%</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75%</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85788">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三级</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60%</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000000"/>
                          </a:solidFill>
                          <a:latin typeface="华文细黑" pitchFamily="2" charset="-122"/>
                          <a:ea typeface="华文细黑" pitchFamily="2" charset="-122"/>
                        </a:rPr>
                        <a:t>65%</a:t>
                      </a:r>
                      <a:endParaRPr lang="en-US" altLang="x-none"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0087">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个人全年</a:t>
                      </a:r>
                      <a:endParaRPr lang="zh-CN" altLang="en-US" sz="2000" b="1">
                        <a:solidFill>
                          <a:srgbClr val="000000"/>
                        </a:solidFill>
                        <a:latin typeface="华文细黑" pitchFamily="2" charset="-122"/>
                        <a:ea typeface="华文细黑" pitchFamily="2" charset="-122"/>
                      </a:endParaRPr>
                    </a:p>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报销限额</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FF0000"/>
                          </a:solidFill>
                          <a:latin typeface="华文细黑" pitchFamily="2" charset="-122"/>
                          <a:ea typeface="华文细黑" pitchFamily="2" charset="-122"/>
                        </a:rPr>
                        <a:t>2000</a:t>
                      </a:r>
                      <a:r>
                        <a:rPr lang="zh-CN" altLang="en-US" sz="2000" b="1" dirty="0">
                          <a:solidFill>
                            <a:srgbClr val="FF0000"/>
                          </a:solidFill>
                          <a:latin typeface="华文细黑" pitchFamily="2" charset="-122"/>
                          <a:ea typeface="华文细黑" pitchFamily="2" charset="-122"/>
                        </a:rPr>
                        <a:t>元</a:t>
                      </a:r>
                      <a:endParaRPr lang="zh-CN" altLang="en-US" sz="2000" b="1" dirty="0">
                        <a:solidFill>
                          <a:srgbClr val="FF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2000" b="1">
                          <a:solidFill>
                            <a:srgbClr val="FF0000"/>
                          </a:solidFill>
                          <a:latin typeface="华文细黑" pitchFamily="2" charset="-122"/>
                          <a:ea typeface="华文细黑" pitchFamily="2" charset="-122"/>
                        </a:rPr>
                        <a:t>2400</a:t>
                      </a:r>
                      <a:r>
                        <a:rPr lang="zh-CN" altLang="en-US" sz="2000" b="1" dirty="0">
                          <a:solidFill>
                            <a:srgbClr val="FF0000"/>
                          </a:solidFill>
                          <a:latin typeface="华文细黑" pitchFamily="2" charset="-122"/>
                          <a:ea typeface="华文细黑" pitchFamily="2" charset="-122"/>
                        </a:rPr>
                        <a:t>元</a:t>
                      </a:r>
                      <a:endParaRPr lang="zh-CN" altLang="en-US" sz="2000" b="1" dirty="0">
                        <a:solidFill>
                          <a:srgbClr val="FF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2290" name="文本框 2"/>
          <p:cNvSpPr txBox="1"/>
          <p:nvPr/>
        </p:nvSpPr>
        <p:spPr>
          <a:xfrm>
            <a:off x="352425" y="2079625"/>
            <a:ext cx="6950075" cy="4375150"/>
          </a:xfrm>
          <a:prstGeom prst="rect">
            <a:avLst/>
          </a:prstGeom>
          <a:noFill/>
          <a:ln w="9525" cap="flat" cmpd="sng">
            <a:solidFill>
              <a:schemeClr val="tx1"/>
            </a:solidFill>
            <a:prstDash val="dash"/>
            <a:miter/>
            <a:headEnd type="none" w="med" len="med"/>
            <a:tailEnd type="none" w="med" len="med"/>
          </a:ln>
        </p:spPr>
        <p:txBody>
          <a:bodyPr anchor="t">
            <a:spAutoFit/>
          </a:bodyPr>
          <a:p>
            <a:pPr>
              <a:lnSpc>
                <a:spcPct val="110000"/>
              </a:lnSpc>
            </a:pPr>
            <a:r>
              <a:rPr lang="zh-CN" altLang="en-US" sz="2400" b="1" u="none" dirty="0">
                <a:solidFill>
                  <a:srgbClr val="C00000"/>
                </a:solidFill>
                <a:latin typeface="黑体" panose="02010609060101010101" pitchFamily="2" charset="-122"/>
                <a:ea typeface="黑体" panose="02010609060101010101" pitchFamily="2" charset="-122"/>
              </a:rPr>
              <a:t>慢性疾病种类</a:t>
            </a:r>
            <a:r>
              <a:rPr lang="en-US" altLang="zh-CN" sz="2400" b="1" u="none">
                <a:solidFill>
                  <a:srgbClr val="C00000"/>
                </a:solidFill>
                <a:latin typeface="黑体" panose="02010609060101010101" pitchFamily="2" charset="-122"/>
                <a:ea typeface="黑体" panose="02010609060101010101" pitchFamily="2" charset="-122"/>
              </a:rPr>
              <a:t>：</a:t>
            </a:r>
            <a:endParaRPr lang="en-US" altLang="zh-CN" sz="2400" b="1" u="none">
              <a:solidFill>
                <a:srgbClr val="C00000"/>
              </a:solidFill>
              <a:latin typeface="黑体" panose="02010609060101010101" pitchFamily="2" charset="-122"/>
              <a:ea typeface="黑体" panose="02010609060101010101" pitchFamily="2" charset="-122"/>
            </a:endParaRPr>
          </a:p>
          <a:p>
            <a:r>
              <a:rPr lang="en-US" altLang="zh-CN" b="1" u="none">
                <a:latin typeface="宋体" panose="02010600030101010101" pitchFamily="2" charset="-122"/>
                <a:ea typeface="宋体" panose="02010600030101010101" pitchFamily="2" charset="-122"/>
              </a:rPr>
              <a:t>1.</a:t>
            </a:r>
            <a:r>
              <a:rPr lang="zh-CN" altLang="en-US" b="1" u="none" dirty="0">
                <a:latin typeface="宋体" panose="02010600030101010101" pitchFamily="2" charset="-122"/>
                <a:ea typeface="宋体" panose="02010600030101010101" pitchFamily="2" charset="-122"/>
              </a:rPr>
              <a:t>高血压病</a:t>
            </a:r>
            <a:endParaRPr lang="zh-CN" altLang="en-US" b="1" u="none" dirty="0">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2.糖尿病</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3.冠心病</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4.精神病（精神分裂症、心境障碍、偏执性精神障碍）</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5.肝硬化（失代偿期）</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6.系统性红斑狼疮</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7.脑血管意外后遗症（脑梗死、脑出血、蛛网膜下腔出血后遗症）</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8.结核病</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9.风湿性心瓣膜病</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10.类风湿性关节炎</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11.慢性肺源性心脏病</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12.慢性支气管炎伴阻塞性肺气肿</a:t>
            </a:r>
            <a:endParaRPr lang="en-US" altLang="zh-CN" b="1" u="none">
              <a:latin typeface="宋体" panose="02010600030101010101" pitchFamily="2" charset="-122"/>
              <a:ea typeface="宋体" panose="02010600030101010101" pitchFamily="2" charset="-122"/>
            </a:endParaRPr>
          </a:p>
          <a:p>
            <a:r>
              <a:rPr lang="en-US" altLang="zh-CN" b="1" u="none">
                <a:latin typeface="宋体" panose="02010600030101010101" pitchFamily="2" charset="-122"/>
                <a:ea typeface="宋体" panose="02010600030101010101" pitchFamily="2" charset="-122"/>
              </a:rPr>
              <a:t>13.甲亢</a:t>
            </a:r>
            <a:endParaRPr lang="en-US" altLang="zh-CN" b="1" u="none">
              <a:latin typeface="宋体" panose="02010600030101010101" pitchFamily="2" charset="-122"/>
              <a:ea typeface="宋体" panose="02010600030101010101" pitchFamily="2" charset="-122"/>
            </a:endParaRPr>
          </a:p>
          <a:p>
            <a:r>
              <a:rPr lang="en-US" altLang="zh-CN" b="1" u="none" dirty="0">
                <a:latin typeface="宋体" panose="02010600030101010101" pitchFamily="2" charset="-122"/>
                <a:ea typeface="宋体" panose="02010600030101010101" pitchFamily="2" charset="-122"/>
              </a:rPr>
              <a:t>14.慢性乙型肝炎病毒（HBV）感染</a:t>
            </a:r>
            <a:endParaRPr lang="en-US" altLang="zh-CN" b="1" u="none"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1000"/>
                                        <p:tgtEl>
                                          <p:spTgt spid="1229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388"/>
                                        </p:tgtEl>
                                        <p:attrNameLst>
                                          <p:attrName>style.visibility</p:attrName>
                                        </p:attrNameLst>
                                      </p:cBhvr>
                                      <p:to>
                                        <p:strVal val="visible"/>
                                      </p:to>
                                    </p:set>
                                    <p:animEffect transition="in" filter="fade">
                                      <p:cBhvr>
                                        <p:cTn id="11" dur="1000"/>
                                        <p:tgtEl>
                                          <p:spTgt spid="1438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fade">
                                      <p:cBhvr>
                                        <p:cTn id="16"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0"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框 27"/>
          <p:cNvSpPr txBox="1"/>
          <p:nvPr/>
        </p:nvSpPr>
        <p:spPr>
          <a:xfrm>
            <a:off x="3562350" y="938213"/>
            <a:ext cx="4994275" cy="579437"/>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（四）重大疾</a:t>
            </a:r>
            <a:r>
              <a:rPr lang="zh-CN" altLang="en-US" sz="3200" b="1" u="none">
                <a:solidFill>
                  <a:srgbClr val="2106EA"/>
                </a:solidFill>
                <a:latin typeface="黑体" panose="02010609060101010101" pitchFamily="2" charset="-122"/>
                <a:ea typeface="黑体" panose="02010609060101010101" pitchFamily="2" charset="-122"/>
              </a:rPr>
              <a:t>病</a:t>
            </a:r>
            <a:endParaRPr lang="zh-CN" altLang="en-US" sz="3200" b="1" u="none">
              <a:solidFill>
                <a:srgbClr val="2106EA"/>
              </a:solidFill>
              <a:latin typeface="黑体" panose="02010609060101010101" pitchFamily="2" charset="-122"/>
              <a:ea typeface="黑体" panose="02010609060101010101" pitchFamily="2" charset="-122"/>
            </a:endParaRPr>
          </a:p>
        </p:txBody>
      </p:sp>
      <p:sp>
        <p:nvSpPr>
          <p:cNvPr id="15400" name="文本框 2"/>
          <p:cNvSpPr txBox="1"/>
          <p:nvPr/>
        </p:nvSpPr>
        <p:spPr>
          <a:xfrm>
            <a:off x="396875" y="2301875"/>
            <a:ext cx="6956425" cy="3552825"/>
          </a:xfrm>
          <a:prstGeom prst="rect">
            <a:avLst/>
          </a:prstGeom>
          <a:noFill/>
          <a:ln w="9525" cap="flat" cmpd="sng">
            <a:solidFill>
              <a:schemeClr val="tx1"/>
            </a:solidFill>
            <a:prstDash val="dash"/>
            <a:miter/>
            <a:headEnd type="none" w="med" len="med"/>
            <a:tailEnd type="none" w="med" len="med"/>
          </a:ln>
        </p:spPr>
        <p:txBody>
          <a:bodyPr wrap="square" anchor="t">
            <a:spAutoFit/>
          </a:bodyPr>
          <a:p>
            <a:pPr>
              <a:lnSpc>
                <a:spcPct val="150000"/>
              </a:lnSpc>
            </a:pPr>
            <a:r>
              <a:rPr lang="zh-CN" altLang="en-US" sz="2400" b="1" u="none" dirty="0">
                <a:solidFill>
                  <a:srgbClr val="C00000"/>
                </a:solidFill>
                <a:latin typeface="黑体" panose="02010609060101010101" pitchFamily="2" charset="-122"/>
                <a:ea typeface="黑体" panose="02010609060101010101" pitchFamily="2" charset="-122"/>
              </a:rPr>
              <a:t>重大疾病种类：</a:t>
            </a:r>
            <a:endParaRPr lang="zh-CN" altLang="en-US" sz="2400" b="1" u="none" dirty="0">
              <a:solidFill>
                <a:srgbClr val="C00000"/>
              </a:solidFill>
              <a:latin typeface="黑体" panose="02010609060101010101" pitchFamily="2" charset="-122"/>
              <a:ea typeface="黑体" panose="0201060906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1.血友病</a:t>
            </a:r>
            <a:endParaRPr lang="en-US" altLang="zh-CN" b="1" u="none">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2.再生障碍性贫血</a:t>
            </a:r>
            <a:endParaRPr lang="en-US" altLang="zh-CN" b="1" u="none">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3.恶性肿瘤的放疗（化）疗和晚期的镇痛治疗</a:t>
            </a:r>
            <a:endParaRPr lang="en-US" altLang="zh-CN" b="1" u="none">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4.肾功能衰竭的门诊透析治疗</a:t>
            </a:r>
            <a:endParaRPr lang="en-US" altLang="zh-CN" b="1" u="none">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5.（肾脏、肝脏、心脏瓣膜</a:t>
            </a:r>
            <a:r>
              <a:rPr lang="zh-CN" altLang="en-US" b="1" u="none" dirty="0">
                <a:latin typeface="宋体" panose="02010600030101010101" pitchFamily="2" charset="-122"/>
                <a:ea typeface="宋体" panose="02010600030101010101" pitchFamily="2" charset="-122"/>
              </a:rPr>
              <a:t>、造血干细胞）移植术后的抗排异治疗</a:t>
            </a:r>
            <a:endParaRPr lang="zh-CN" altLang="en-US" b="1" u="none" dirty="0">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6.（心、肝、肺、脑、肾）严重多器官衰竭</a:t>
            </a:r>
            <a:endParaRPr lang="en-US" altLang="zh-CN" b="1" u="none">
              <a:latin typeface="宋体" panose="02010600030101010101" pitchFamily="2" charset="-122"/>
              <a:ea typeface="宋体" panose="02010600030101010101" pitchFamily="2" charset="-122"/>
            </a:endParaRPr>
          </a:p>
          <a:p>
            <a:pPr>
              <a:lnSpc>
                <a:spcPct val="150000"/>
              </a:lnSpc>
            </a:pPr>
            <a:r>
              <a:rPr lang="en-US" altLang="zh-CN" b="1" u="none">
                <a:latin typeface="宋体" panose="02010600030101010101" pitchFamily="2" charset="-122"/>
                <a:ea typeface="宋体" panose="02010600030101010101" pitchFamily="2" charset="-122"/>
              </a:rPr>
              <a:t>7.艾滋病机会性感染</a:t>
            </a:r>
            <a:endParaRPr lang="en-US" altLang="zh-CN" b="1" u="none">
              <a:latin typeface="宋体" panose="02010600030101010101" pitchFamily="2" charset="-122"/>
              <a:ea typeface="宋体" panose="02010600030101010101" pitchFamily="2" charset="-122"/>
            </a:endParaRPr>
          </a:p>
        </p:txBody>
      </p:sp>
      <p:sp>
        <p:nvSpPr>
          <p:cNvPr id="13317" name="矩形 13316"/>
          <p:cNvSpPr/>
          <p:nvPr/>
        </p:nvSpPr>
        <p:spPr>
          <a:xfrm>
            <a:off x="7475538" y="1697038"/>
            <a:ext cx="3697287" cy="460375"/>
          </a:xfrm>
          <a:prstGeom prst="rect">
            <a:avLst/>
          </a:prstGeom>
          <a:noFill/>
          <a:ln w="9525">
            <a:noFill/>
          </a:ln>
        </p:spPr>
        <p:txBody>
          <a:bodyPr wrap="square" anchor="t">
            <a:spAutoFit/>
          </a:bodyPr>
          <a:p>
            <a:pPr eaLnBrk="0" hangingPunct="0"/>
            <a:r>
              <a:rPr lang="zh-CN" altLang="en-US" sz="2400" b="1" u="none" dirty="0">
                <a:solidFill>
                  <a:srgbClr val="C00000"/>
                </a:solidFill>
                <a:latin typeface="黑体" panose="02010609060101010101" pitchFamily="2" charset="-122"/>
                <a:ea typeface="黑体" panose="02010609060101010101" pitchFamily="2" charset="-122"/>
              </a:rPr>
              <a:t>待遇享受（特病门诊）：</a:t>
            </a:r>
            <a:endParaRPr lang="zh-CN" altLang="en-US" sz="2400" b="1" u="none" dirty="0">
              <a:solidFill>
                <a:srgbClr val="C00000"/>
              </a:solidFill>
              <a:latin typeface="黑体" panose="02010609060101010101" pitchFamily="2" charset="-122"/>
              <a:ea typeface="黑体" panose="02010609060101010101" pitchFamily="2" charset="-122"/>
            </a:endParaRPr>
          </a:p>
        </p:txBody>
      </p:sp>
      <p:sp>
        <p:nvSpPr>
          <p:cNvPr id="17412" name="直接连接符 13317"/>
          <p:cNvSpPr/>
          <p:nvPr/>
        </p:nvSpPr>
        <p:spPr>
          <a:xfrm>
            <a:off x="7129463" y="3114675"/>
            <a:ext cx="0" cy="0"/>
          </a:xfrm>
          <a:prstGeom prst="line">
            <a:avLst/>
          </a:prstGeom>
          <a:ln w="12700" cap="rnd" cmpd="sng">
            <a:solidFill>
              <a:srgbClr val="000000"/>
            </a:solidFill>
            <a:prstDash val="solid"/>
            <a:round/>
            <a:headEnd type="none" w="med" len="med"/>
            <a:tailEnd type="none" w="med" len="med"/>
          </a:ln>
        </p:spPr>
      </p:sp>
      <p:graphicFrame>
        <p:nvGraphicFramePr>
          <p:cNvPr id="15450" name="表格 15449"/>
          <p:cNvGraphicFramePr/>
          <p:nvPr/>
        </p:nvGraphicFramePr>
        <p:xfrm>
          <a:off x="7453313" y="2301875"/>
          <a:ext cx="4586605" cy="4022090"/>
        </p:xfrm>
        <a:graphic>
          <a:graphicData uri="http://schemas.openxmlformats.org/drawingml/2006/table">
            <a:tbl>
              <a:tblPr/>
              <a:tblGrid>
                <a:gridCol w="1464945"/>
                <a:gridCol w="1217930"/>
                <a:gridCol w="941705"/>
                <a:gridCol w="962025"/>
              </a:tblGrid>
              <a:tr h="735330">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dirty="0">
                          <a:solidFill>
                            <a:srgbClr val="000000"/>
                          </a:solidFill>
                          <a:latin typeface="华文细黑" pitchFamily="2" charset="-122"/>
                          <a:ea typeface="华文细黑" pitchFamily="2" charset="-122"/>
                        </a:rPr>
                        <a:t>定点医疗</a:t>
                      </a:r>
                      <a:endParaRPr lang="zh-CN" altLang="en-US" sz="2000" b="1" dirty="0">
                        <a:solidFill>
                          <a:srgbClr val="000000"/>
                        </a:solidFill>
                        <a:latin typeface="华文细黑" pitchFamily="2" charset="-122"/>
                        <a:ea typeface="华文细黑" pitchFamily="2" charset="-122"/>
                      </a:endParaRPr>
                    </a:p>
                    <a:p>
                      <a:pPr marL="0" lvl="0" indent="0" algn="ctr" fontAlgn="ctr">
                        <a:lnSpc>
                          <a:spcPct val="100000"/>
                        </a:lnSpc>
                        <a:spcBef>
                          <a:spcPct val="0"/>
                        </a:spcBef>
                        <a:buNone/>
                      </a:pPr>
                      <a:r>
                        <a:rPr lang="zh-CN" altLang="en-US" sz="2000" b="1" dirty="0">
                          <a:solidFill>
                            <a:srgbClr val="000000"/>
                          </a:solidFill>
                          <a:latin typeface="华文细黑" pitchFamily="2" charset="-122"/>
                          <a:ea typeface="华文细黑" pitchFamily="2" charset="-122"/>
                        </a:rPr>
                        <a:t>机构级别</a:t>
                      </a:r>
                      <a:endParaRPr lang="zh-CN" altLang="en-US" sz="20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dirty="0">
                          <a:solidFill>
                            <a:srgbClr val="000000"/>
                          </a:solidFill>
                          <a:latin typeface="华文细黑" pitchFamily="2" charset="-122"/>
                          <a:ea typeface="华文细黑" pitchFamily="2" charset="-122"/>
                        </a:rPr>
                        <a:t>一档</a:t>
                      </a:r>
                      <a:endParaRPr lang="zh-CN" altLang="en-US" sz="20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dirty="0">
                          <a:solidFill>
                            <a:srgbClr val="000000"/>
                          </a:solidFill>
                          <a:latin typeface="华文细黑" pitchFamily="2" charset="-122"/>
                          <a:ea typeface="华文细黑" pitchFamily="2" charset="-122"/>
                        </a:rPr>
                        <a:t>二档</a:t>
                      </a:r>
                      <a:endParaRPr lang="zh-CN" altLang="en-US" sz="20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6240">
                <a:tc rowSpan="3">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起付线</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一级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100</a:t>
                      </a:r>
                      <a:r>
                        <a:rPr lang="zh-CN" altLang="en-US" sz="1800" b="1" dirty="0">
                          <a:solidFill>
                            <a:srgbClr val="000000"/>
                          </a:solidFill>
                          <a:latin typeface="华文细黑" pitchFamily="2" charset="-122"/>
                          <a:ea typeface="华文细黑" pitchFamily="2" charset="-122"/>
                        </a:rPr>
                        <a:t>元</a:t>
                      </a:r>
                      <a:r>
                        <a:rPr lang="en-US" altLang="x-none" sz="1800" b="1">
                          <a:solidFill>
                            <a:srgbClr val="000000"/>
                          </a:solidFill>
                          <a:latin typeface="华文细黑" pitchFamily="2" charset="-122"/>
                          <a:ea typeface="华文细黑" pitchFamily="2" charset="-122"/>
                        </a:rPr>
                        <a:t>/</a:t>
                      </a:r>
                      <a:r>
                        <a:rPr lang="zh-CN" altLang="en-US" sz="1800" b="1" dirty="0">
                          <a:solidFill>
                            <a:srgbClr val="000000"/>
                          </a:solidFill>
                          <a:latin typeface="华文细黑" pitchFamily="2" charset="-122"/>
                          <a:ea typeface="华文细黑" pitchFamily="2" charset="-122"/>
                        </a:rPr>
                        <a:t>次</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9433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二级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300</a:t>
                      </a:r>
                      <a:r>
                        <a:rPr lang="zh-CN" altLang="en-US" sz="1800" b="1" dirty="0">
                          <a:solidFill>
                            <a:srgbClr val="000000"/>
                          </a:solidFill>
                          <a:latin typeface="华文细黑" pitchFamily="2" charset="-122"/>
                          <a:ea typeface="华文细黑" pitchFamily="2" charset="-122"/>
                        </a:rPr>
                        <a:t>元</a:t>
                      </a:r>
                      <a:r>
                        <a:rPr lang="en-US" altLang="x-none" sz="1800" b="1">
                          <a:solidFill>
                            <a:srgbClr val="000000"/>
                          </a:solidFill>
                          <a:latin typeface="华文细黑" pitchFamily="2" charset="-122"/>
                          <a:ea typeface="华文细黑" pitchFamily="2" charset="-122"/>
                        </a:rPr>
                        <a:t>/</a:t>
                      </a:r>
                      <a:r>
                        <a:rPr lang="zh-CN" altLang="en-US" sz="1800" b="1" dirty="0">
                          <a:solidFill>
                            <a:srgbClr val="000000"/>
                          </a:solidFill>
                          <a:latin typeface="华文细黑" pitchFamily="2" charset="-122"/>
                          <a:ea typeface="华文细黑" pitchFamily="2" charset="-122"/>
                        </a:rPr>
                        <a:t>次</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9624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三级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800</a:t>
                      </a:r>
                      <a:r>
                        <a:rPr lang="zh-CN" altLang="en-US" sz="1800" b="1" dirty="0">
                          <a:solidFill>
                            <a:srgbClr val="000000"/>
                          </a:solidFill>
                          <a:latin typeface="华文细黑" pitchFamily="2" charset="-122"/>
                          <a:ea typeface="华文细黑" pitchFamily="2" charset="-122"/>
                        </a:rPr>
                        <a:t>元</a:t>
                      </a:r>
                      <a:r>
                        <a:rPr lang="en-US" altLang="x-none" sz="1800" b="1">
                          <a:solidFill>
                            <a:srgbClr val="000000"/>
                          </a:solidFill>
                          <a:latin typeface="华文细黑" pitchFamily="2" charset="-122"/>
                          <a:ea typeface="华文细黑" pitchFamily="2" charset="-122"/>
                        </a:rPr>
                        <a:t>/</a:t>
                      </a:r>
                      <a:r>
                        <a:rPr lang="zh-CN" altLang="en-US" sz="1800" b="1" dirty="0">
                          <a:solidFill>
                            <a:srgbClr val="000000"/>
                          </a:solidFill>
                          <a:latin typeface="华文细黑" pitchFamily="2" charset="-122"/>
                          <a:ea typeface="华文细黑" pitchFamily="2" charset="-122"/>
                        </a:rPr>
                        <a:t>次</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94970">
                <a:tc rowSpan="3">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报销比例</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一级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80%</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85%</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560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二级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70%</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75%</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497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三级</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60%</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000000"/>
                          </a:solidFill>
                          <a:latin typeface="华文细黑" pitchFamily="2" charset="-122"/>
                          <a:ea typeface="华文细黑" pitchFamily="2" charset="-122"/>
                        </a:rPr>
                        <a:t>65%</a:t>
                      </a:r>
                      <a:endParaRPr lang="en-US" altLang="x-none"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40080">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个人全年报销限额</a:t>
                      </a:r>
                      <a:endParaRPr lang="zh-CN" altLang="en-US" sz="1800" b="1" dirty="0">
                        <a:solidFill>
                          <a:srgbClr val="000000"/>
                        </a:solidFill>
                        <a:latin typeface="华文细黑" pitchFamily="2" charset="-122"/>
                        <a:ea typeface="华文细黑" pitchFamily="2" charset="-122"/>
                      </a:endParaRPr>
                    </a:p>
                    <a:p>
                      <a:pPr marL="0" lvl="0" indent="0" algn="ctr" fontAlgn="ctr">
                        <a:lnSpc>
                          <a:spcPct val="100000"/>
                        </a:lnSpc>
                        <a:spcBef>
                          <a:spcPct val="0"/>
                        </a:spcBef>
                        <a:buNone/>
                      </a:pPr>
                      <a:r>
                        <a:rPr lang="zh-CN" altLang="en-US" sz="1800" b="1" dirty="0">
                          <a:solidFill>
                            <a:srgbClr val="000000"/>
                          </a:solidFill>
                          <a:latin typeface="华文细黑" pitchFamily="2" charset="-122"/>
                          <a:ea typeface="华文细黑" pitchFamily="2" charset="-122"/>
                        </a:rPr>
                        <a:t>（与住院费用合并计算）</a:t>
                      </a:r>
                      <a:endParaRPr lang="zh-CN" altLang="en-US" sz="18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FF0000"/>
                          </a:solidFill>
                          <a:latin typeface="华文细黑" pitchFamily="2" charset="-122"/>
                          <a:ea typeface="华文细黑" pitchFamily="2" charset="-122"/>
                        </a:rPr>
                        <a:t>8</a:t>
                      </a:r>
                      <a:r>
                        <a:rPr lang="zh-CN" altLang="en-US" sz="1800" b="1" dirty="0">
                          <a:solidFill>
                            <a:srgbClr val="FF0000"/>
                          </a:solidFill>
                          <a:latin typeface="华文细黑" pitchFamily="2" charset="-122"/>
                          <a:ea typeface="华文细黑" pitchFamily="2" charset="-122"/>
                        </a:rPr>
                        <a:t>万元</a:t>
                      </a:r>
                      <a:endParaRPr lang="zh-CN" altLang="en-US" sz="1800" b="1" dirty="0">
                        <a:solidFill>
                          <a:srgbClr val="FF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en-US" altLang="x-none" sz="1800" b="1">
                          <a:solidFill>
                            <a:srgbClr val="FF0000"/>
                          </a:solidFill>
                          <a:latin typeface="华文细黑" pitchFamily="2" charset="-122"/>
                          <a:ea typeface="华文细黑" pitchFamily="2" charset="-122"/>
                        </a:rPr>
                        <a:t>12</a:t>
                      </a:r>
                      <a:r>
                        <a:rPr lang="zh-CN" altLang="en-US" sz="1800" b="1" dirty="0">
                          <a:solidFill>
                            <a:srgbClr val="FF0000"/>
                          </a:solidFill>
                          <a:latin typeface="华文细黑" pitchFamily="2" charset="-122"/>
                          <a:ea typeface="华文细黑" pitchFamily="2" charset="-122"/>
                        </a:rPr>
                        <a:t>万元</a:t>
                      </a:r>
                      <a:endParaRPr lang="zh-CN" altLang="en-US" sz="1800" b="1" dirty="0">
                        <a:solidFill>
                          <a:srgbClr val="FF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00"/>
                                        </p:tgtEl>
                                        <p:attrNameLst>
                                          <p:attrName>style.visibility</p:attrName>
                                        </p:attrNameLst>
                                      </p:cBhvr>
                                      <p:to>
                                        <p:strVal val="visible"/>
                                      </p:to>
                                    </p:set>
                                    <p:animEffect transition="in" filter="fade">
                                      <p:cBhvr>
                                        <p:cTn id="7" dur="2000"/>
                                        <p:tgtEl>
                                          <p:spTgt spid="154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fade">
                                      <p:cBhvr>
                                        <p:cTn id="12" dur="1000"/>
                                        <p:tgtEl>
                                          <p:spTgt spid="13317"/>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5450"/>
                                        </p:tgtEl>
                                        <p:attrNameLst>
                                          <p:attrName>style.visibility</p:attrName>
                                        </p:attrNameLst>
                                      </p:cBhvr>
                                      <p:to>
                                        <p:strVal val="visible"/>
                                      </p:to>
                                    </p:set>
                                    <p:animEffect transition="in" filter="fade">
                                      <p:cBhvr>
                                        <p:cTn id="16" dur="1000"/>
                                        <p:tgtEl>
                                          <p:spTgt spid="15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0" grpId="0" bldLvl="0" animBg="1"/>
      <p:bldP spid="133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框 27"/>
          <p:cNvSpPr txBox="1"/>
          <p:nvPr/>
        </p:nvSpPr>
        <p:spPr>
          <a:xfrm>
            <a:off x="3562350" y="938213"/>
            <a:ext cx="4994275" cy="579437"/>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（五）住院诊疗</a:t>
            </a:r>
            <a:endParaRPr lang="zh-CN" altLang="en-US" sz="3200" b="1" u="none">
              <a:solidFill>
                <a:srgbClr val="2106EA"/>
              </a:solidFill>
              <a:latin typeface="黑体" panose="02010609060101010101" pitchFamily="2" charset="-122"/>
              <a:ea typeface="黑体" panose="02010609060101010101" pitchFamily="2" charset="-122"/>
            </a:endParaRPr>
          </a:p>
        </p:txBody>
      </p:sp>
      <p:sp>
        <p:nvSpPr>
          <p:cNvPr id="14340" name="矩形 14339"/>
          <p:cNvSpPr/>
          <p:nvPr/>
        </p:nvSpPr>
        <p:spPr>
          <a:xfrm>
            <a:off x="352425" y="1914525"/>
            <a:ext cx="2530475" cy="457200"/>
          </a:xfrm>
          <a:prstGeom prst="rect">
            <a:avLst/>
          </a:prstGeom>
          <a:noFill/>
          <a:ln w="9525">
            <a:noFill/>
          </a:ln>
        </p:spPr>
        <p:txBody>
          <a:bodyPr anchor="t">
            <a:spAutoFit/>
          </a:bodyPr>
          <a:p>
            <a:pPr eaLnBrk="0" hangingPunct="0"/>
            <a:r>
              <a:rPr lang="zh-CN" altLang="en-US" sz="2400" b="1" u="none" dirty="0">
                <a:solidFill>
                  <a:srgbClr val="C00000"/>
                </a:solidFill>
                <a:latin typeface="微软雅黑" panose="020B0503020204020204" charset="-122"/>
                <a:ea typeface="微软雅黑" panose="020B0503020204020204" charset="-122"/>
              </a:rPr>
              <a:t>待遇享受：</a:t>
            </a:r>
            <a:endParaRPr lang="zh-CN" altLang="en-US" sz="2400" b="1" u="none" dirty="0">
              <a:solidFill>
                <a:srgbClr val="C00000"/>
              </a:solidFill>
              <a:latin typeface="微软雅黑" panose="020B0503020204020204" charset="-122"/>
              <a:ea typeface="微软雅黑" panose="020B0503020204020204" charset="-122"/>
            </a:endParaRPr>
          </a:p>
        </p:txBody>
      </p:sp>
      <p:sp>
        <p:nvSpPr>
          <p:cNvPr id="18435" name="直接连接符 14340"/>
          <p:cNvSpPr/>
          <p:nvPr/>
        </p:nvSpPr>
        <p:spPr>
          <a:xfrm>
            <a:off x="7129463" y="3114675"/>
            <a:ext cx="0" cy="0"/>
          </a:xfrm>
          <a:prstGeom prst="line">
            <a:avLst/>
          </a:prstGeom>
          <a:ln w="12700" cap="rnd" cmpd="sng">
            <a:solidFill>
              <a:srgbClr val="000000"/>
            </a:solidFill>
            <a:prstDash val="solid"/>
            <a:round/>
            <a:headEnd type="none" w="med" len="med"/>
            <a:tailEnd type="none" w="med" len="med"/>
          </a:ln>
        </p:spPr>
      </p:sp>
      <p:graphicFrame>
        <p:nvGraphicFramePr>
          <p:cNvPr id="14342" name="表格 14341"/>
          <p:cNvGraphicFramePr/>
          <p:nvPr/>
        </p:nvGraphicFramePr>
        <p:xfrm>
          <a:off x="460375" y="2471738"/>
          <a:ext cx="4767263" cy="3603625"/>
        </p:xfrm>
        <a:graphic>
          <a:graphicData uri="http://schemas.openxmlformats.org/drawingml/2006/table">
            <a:tbl>
              <a:tblPr/>
              <a:tblGrid>
                <a:gridCol w="1546225"/>
                <a:gridCol w="1046163"/>
                <a:gridCol w="1112837"/>
                <a:gridCol w="1062038"/>
              </a:tblGrid>
              <a:tr h="409575">
                <a:tc gridSpan="2">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定点医疗机构级别</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一档</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二档</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11163">
                <a:tc rowSpan="3">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起付线</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100</a:t>
                      </a:r>
                      <a:r>
                        <a:rPr lang="zh-CN" altLang="en-US" sz="2000" b="1" dirty="0">
                          <a:solidFill>
                            <a:srgbClr val="000000"/>
                          </a:solidFill>
                          <a:latin typeface="华文细黑" pitchFamily="2" charset="-122"/>
                          <a:ea typeface="华文细黑" pitchFamily="2" charset="-122"/>
                        </a:rPr>
                        <a:t>元</a:t>
                      </a:r>
                      <a:r>
                        <a:rPr lang="en-US" altLang="x-none" sz="2000" b="1" dirty="0">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次</a:t>
                      </a:r>
                      <a:endParaRPr lang="zh-CN" altLang="en-US" sz="2000" b="1" dirty="0">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127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300</a:t>
                      </a:r>
                      <a:r>
                        <a:rPr lang="zh-CN" altLang="en-US" sz="2000" b="1" dirty="0">
                          <a:solidFill>
                            <a:srgbClr val="000000"/>
                          </a:solidFill>
                          <a:latin typeface="华文细黑" pitchFamily="2" charset="-122"/>
                          <a:ea typeface="华文细黑" pitchFamily="2" charset="-122"/>
                        </a:rPr>
                        <a:t>元</a:t>
                      </a:r>
                      <a:r>
                        <a:rPr lang="en-US" altLang="x-none" sz="2000" b="1" dirty="0">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次</a:t>
                      </a:r>
                      <a:endParaRPr lang="zh-CN" altLang="en-US" sz="2000" b="1" dirty="0">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0957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三级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800</a:t>
                      </a:r>
                      <a:r>
                        <a:rPr lang="zh-CN" altLang="en-US" sz="2000" b="1" dirty="0">
                          <a:solidFill>
                            <a:srgbClr val="000000"/>
                          </a:solidFill>
                          <a:latin typeface="华文细黑" pitchFamily="2" charset="-122"/>
                          <a:ea typeface="华文细黑" pitchFamily="2" charset="-122"/>
                        </a:rPr>
                        <a:t>元</a:t>
                      </a:r>
                      <a:r>
                        <a:rPr lang="en-US" altLang="x-none" sz="2000" b="1" dirty="0">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次</a:t>
                      </a:r>
                      <a:endParaRPr lang="zh-CN" altLang="en-US" sz="2000" b="1" dirty="0">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11162">
                <a:tc rowSpan="3">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报销比例</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一级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80%</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85%</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957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二级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70%</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75%</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127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三级</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60%</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000000"/>
                          </a:solidFill>
                          <a:latin typeface="华文细黑" pitchFamily="2" charset="-122"/>
                          <a:ea typeface="华文细黑" pitchFamily="2" charset="-122"/>
                        </a:rPr>
                        <a:t>65%</a:t>
                      </a:r>
                      <a:endParaRPr lang="en-US" altLang="x-none" sz="2000" b="1" dirty="0">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7075">
                <a:tc gridSpan="2">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个人全年报销限额</a:t>
                      </a:r>
                      <a:endParaRPr lang="zh-CN" altLang="en-US" sz="2000" b="1">
                        <a:solidFill>
                          <a:srgbClr val="00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FF0000"/>
                          </a:solidFill>
                          <a:latin typeface="华文细黑" pitchFamily="2" charset="-122"/>
                          <a:ea typeface="华文细黑" pitchFamily="2" charset="-122"/>
                        </a:rPr>
                        <a:t>8</a:t>
                      </a:r>
                      <a:r>
                        <a:rPr lang="zh-CN" altLang="en-US" sz="2000" b="1" dirty="0">
                          <a:solidFill>
                            <a:srgbClr val="FF0000"/>
                          </a:solidFill>
                          <a:latin typeface="华文细黑" pitchFamily="2" charset="-122"/>
                          <a:ea typeface="华文细黑" pitchFamily="2" charset="-122"/>
                        </a:rPr>
                        <a:t>万元</a:t>
                      </a:r>
                      <a:endParaRPr lang="zh-CN" altLang="en-US" sz="2000" b="1" dirty="0">
                        <a:solidFill>
                          <a:srgbClr val="FF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defRPr>
                      </a:lvl1pPr>
                      <a:lvl2pPr marL="685800" lvl="1" indent="-228600" algn="l">
                        <a:spcBef>
                          <a:spcPts val="500"/>
                        </a:spcBef>
                        <a:defRPr sz="2000" kern="1200"/>
                      </a:lvl2pPr>
                      <a:lvl3pPr marL="1143000" lvl="2" indent="-228600" algn="l">
                        <a:defRPr sz="1800" kern="1200"/>
                      </a:lvl3pPr>
                      <a:lvl4pPr marL="1600200" lvl="3" indent="-228600" algn="l">
                        <a:defRPr sz="1600" kern="1200"/>
                      </a:lvl4pPr>
                      <a:lvl5pPr marL="2057400" lvl="4" indent="-228600" algn="l">
                        <a:defRPr sz="1600" kern="1200"/>
                      </a:lvl5pPr>
                    </a:lstStyle>
                    <a:p>
                      <a:pPr marL="0" lvl="0" indent="0" algn="ctr" fontAlgn="ctr">
                        <a:lnSpc>
                          <a:spcPct val="100000"/>
                        </a:lnSpc>
                        <a:spcBef>
                          <a:spcPct val="0"/>
                        </a:spcBef>
                        <a:buNone/>
                      </a:pPr>
                      <a:r>
                        <a:rPr lang="en-US" altLang="x-none" sz="2000" b="1" dirty="0">
                          <a:solidFill>
                            <a:srgbClr val="FF0000"/>
                          </a:solidFill>
                          <a:latin typeface="华文细黑" pitchFamily="2" charset="-122"/>
                          <a:ea typeface="华文细黑" pitchFamily="2" charset="-122"/>
                        </a:rPr>
                        <a:t>12</a:t>
                      </a:r>
                      <a:r>
                        <a:rPr lang="zh-CN" altLang="en-US" sz="2000" b="1" dirty="0">
                          <a:solidFill>
                            <a:srgbClr val="FF0000"/>
                          </a:solidFill>
                          <a:latin typeface="华文细黑" pitchFamily="2" charset="-122"/>
                          <a:ea typeface="华文细黑" pitchFamily="2" charset="-122"/>
                        </a:rPr>
                        <a:t>万元</a:t>
                      </a:r>
                      <a:endParaRPr lang="zh-CN" altLang="en-US" sz="2000" b="1" dirty="0">
                        <a:solidFill>
                          <a:srgbClr val="FF0000"/>
                        </a:solidFill>
                        <a:latin typeface="华文细黑" pitchFamily="2" charset="-122"/>
                        <a:ea typeface="华文细黑" pitchFamily="2"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4381" name="矩形 14380"/>
          <p:cNvSpPr/>
          <p:nvPr/>
        </p:nvSpPr>
        <p:spPr>
          <a:xfrm>
            <a:off x="5476875" y="1914525"/>
            <a:ext cx="6580188" cy="4338638"/>
          </a:xfrm>
          <a:prstGeom prst="rect">
            <a:avLst/>
          </a:prstGeom>
          <a:noFill/>
          <a:ln w="9525">
            <a:noFill/>
          </a:ln>
        </p:spPr>
        <p:txBody>
          <a:bodyPr wrap="square" anchor="t">
            <a:spAutoFit/>
          </a:bodyPr>
          <a:p>
            <a:pPr eaLnBrk="0" hangingPunct="0"/>
            <a:r>
              <a:rPr lang="zh-CN" altLang="en-US" sz="2400" b="1" u="none" dirty="0">
                <a:solidFill>
                  <a:srgbClr val="C00000"/>
                </a:solidFill>
                <a:latin typeface="微软雅黑" panose="020B0503020204020204" charset="-122"/>
                <a:ea typeface="微软雅黑" panose="020B0503020204020204" charset="-122"/>
              </a:rPr>
              <a:t>报销流程：</a:t>
            </a:r>
            <a:endParaRPr lang="zh-CN" altLang="en-US" sz="2400" b="1" u="none" dirty="0">
              <a:solidFill>
                <a:srgbClr val="C00000"/>
              </a:solidFill>
              <a:latin typeface="微软雅黑" panose="020B0503020204020204" charset="-122"/>
              <a:ea typeface="微软雅黑" panose="020B0503020204020204" charset="-122"/>
            </a:endParaRPr>
          </a:p>
          <a:p>
            <a:pPr eaLnBrk="0" hangingPunct="0">
              <a:lnSpc>
                <a:spcPct val="180000"/>
              </a:lnSpc>
            </a:pPr>
            <a:r>
              <a:rPr lang="en-US" altLang="zh-CN" b="1" u="none">
                <a:latin typeface="Calibri" panose="020F0502020204030204" pitchFamily="34" charset="0"/>
                <a:ea typeface="宋体" panose="02010600030101010101" pitchFamily="2" charset="-122"/>
              </a:rPr>
              <a:t> </a:t>
            </a:r>
            <a:r>
              <a:rPr lang="en-US" altLang="zh-CN" sz="2000" b="1" u="none">
                <a:latin typeface="华文细黑" pitchFamily="2" charset="-122"/>
                <a:ea typeface="华文细黑" pitchFamily="2" charset="-122"/>
              </a:rPr>
              <a:t>1.</a:t>
            </a:r>
            <a:r>
              <a:rPr lang="zh-CN" altLang="en-US" sz="2000" b="1" u="none" dirty="0">
                <a:latin typeface="华文细黑" pitchFamily="2" charset="-122"/>
                <a:ea typeface="华文细黑" pitchFamily="2" charset="-122"/>
              </a:rPr>
              <a:t>在重庆市内的定点医疗机构住院直接用</a:t>
            </a:r>
            <a:r>
              <a:rPr lang="zh-CN" altLang="en-US" sz="2000" b="1" dirty="0">
                <a:solidFill>
                  <a:srgbClr val="FF0000"/>
                </a:solidFill>
                <a:latin typeface="华文细黑" pitchFamily="2" charset="-122"/>
                <a:ea typeface="华文细黑" pitchFamily="2" charset="-122"/>
              </a:rPr>
              <a:t>医保卡或者身份证</a:t>
            </a:r>
            <a:r>
              <a:rPr lang="zh-CN" altLang="en-US" sz="2000" b="1" u="none" dirty="0">
                <a:latin typeface="华文细黑" pitchFamily="2" charset="-122"/>
                <a:ea typeface="华文细黑" pitchFamily="2" charset="-122"/>
              </a:rPr>
              <a:t>结算。</a:t>
            </a:r>
            <a:endParaRPr lang="zh-CN" altLang="en-US" sz="2000" b="1" u="none" dirty="0">
              <a:latin typeface="华文细黑" pitchFamily="2" charset="-122"/>
              <a:ea typeface="华文细黑" pitchFamily="2" charset="-122"/>
            </a:endParaRPr>
          </a:p>
          <a:p>
            <a:pPr eaLnBrk="0" hangingPunct="0">
              <a:lnSpc>
                <a:spcPct val="180000"/>
              </a:lnSpc>
            </a:pPr>
            <a:r>
              <a:rPr lang="en-US" altLang="zh-CN" sz="2000" b="1" u="none">
                <a:latin typeface="华文细黑" pitchFamily="2" charset="-122"/>
                <a:ea typeface="华文细黑" pitchFamily="2" charset="-122"/>
              </a:rPr>
              <a:t>2.</a:t>
            </a:r>
            <a:r>
              <a:rPr lang="zh-CN" altLang="en-US" sz="2000" b="1" u="none">
                <a:latin typeface="华文细黑" pitchFamily="2" charset="-122"/>
                <a:ea typeface="华文细黑" pitchFamily="2" charset="-122"/>
              </a:rPr>
              <a:t>因</a:t>
            </a:r>
            <a:r>
              <a:rPr lang="zh-CN" altLang="en-US" sz="2000" b="1" u="none" dirty="0">
                <a:latin typeface="华文细黑" pitchFamily="2" charset="-122"/>
                <a:ea typeface="华文细黑" pitchFamily="2" charset="-122"/>
              </a:rPr>
              <a:t>突发疾病在非定点医疗机构和在渝中区外的三级医院住院必须在入院后</a:t>
            </a:r>
            <a:r>
              <a:rPr lang="en-US" altLang="zh-CN" sz="2000" b="1" u="none">
                <a:latin typeface="华文细黑" pitchFamily="2" charset="-122"/>
                <a:ea typeface="华文细黑" pitchFamily="2" charset="-122"/>
              </a:rPr>
              <a:t>3</a:t>
            </a:r>
            <a:r>
              <a:rPr lang="zh-CN" altLang="en-US" sz="2000" b="1" u="none" dirty="0">
                <a:latin typeface="华文细黑" pitchFamily="2" charset="-122"/>
                <a:ea typeface="华文细黑" pitchFamily="2" charset="-122"/>
              </a:rPr>
              <a:t>个工作日内向渝中区医保中心</a:t>
            </a:r>
            <a:r>
              <a:rPr lang="zh-CN" altLang="en-US" sz="2000" b="1" dirty="0">
                <a:solidFill>
                  <a:srgbClr val="FF0000"/>
                </a:solidFill>
                <a:latin typeface="华文细黑" pitchFamily="2" charset="-122"/>
                <a:ea typeface="华文细黑" pitchFamily="2" charset="-122"/>
              </a:rPr>
              <a:t>备案</a:t>
            </a:r>
            <a:r>
              <a:rPr lang="zh-CN" altLang="en-US" sz="2000" b="1" u="none" dirty="0">
                <a:latin typeface="华文细黑" pitchFamily="2" charset="-122"/>
                <a:ea typeface="华文细黑" pitchFamily="2" charset="-122"/>
              </a:rPr>
              <a:t>，否则起付线上调</a:t>
            </a:r>
            <a:r>
              <a:rPr lang="en-US" altLang="zh-CN" sz="2000" b="1" u="none">
                <a:latin typeface="华文细黑" pitchFamily="2" charset="-122"/>
                <a:ea typeface="华文细黑" pitchFamily="2" charset="-122"/>
              </a:rPr>
              <a:t>5%</a:t>
            </a:r>
            <a:r>
              <a:rPr lang="zh-CN" altLang="en-US" sz="2000" b="1" u="none" dirty="0">
                <a:latin typeface="华文细黑" pitchFamily="2" charset="-122"/>
                <a:ea typeface="华文细黑" pitchFamily="2" charset="-122"/>
              </a:rPr>
              <a:t>，报销比例下降</a:t>
            </a:r>
            <a:r>
              <a:rPr lang="en-US" altLang="zh-CN" sz="2000" b="1" u="none">
                <a:latin typeface="华文细黑" pitchFamily="2" charset="-122"/>
                <a:ea typeface="华文细黑" pitchFamily="2" charset="-122"/>
              </a:rPr>
              <a:t>5%</a:t>
            </a:r>
            <a:r>
              <a:rPr lang="zh-CN" altLang="en-US" sz="2000" b="1" u="none" dirty="0">
                <a:latin typeface="华文细黑" pitchFamily="2" charset="-122"/>
                <a:ea typeface="华文细黑" pitchFamily="2" charset="-122"/>
              </a:rPr>
              <a:t>。 </a:t>
            </a:r>
            <a:endParaRPr lang="zh-CN" altLang="en-US" sz="2000" b="1" u="none" dirty="0">
              <a:latin typeface="华文细黑" pitchFamily="2" charset="-122"/>
              <a:ea typeface="华文细黑" pitchFamily="2" charset="-122"/>
            </a:endParaRPr>
          </a:p>
          <a:p>
            <a:pPr eaLnBrk="0" hangingPunct="0">
              <a:lnSpc>
                <a:spcPct val="180000"/>
              </a:lnSpc>
            </a:pPr>
            <a:r>
              <a:rPr lang="zh-CN" altLang="en-US" sz="2000" b="1" u="none" dirty="0">
                <a:solidFill>
                  <a:srgbClr val="FF0000"/>
                </a:solidFill>
                <a:latin typeface="华文细黑" pitchFamily="2" charset="-122"/>
                <a:ea typeface="华文细黑" pitchFamily="2" charset="-122"/>
              </a:rPr>
              <a:t>备案：渝中区医保中心邱老师（电话：</a:t>
            </a:r>
            <a:r>
              <a:rPr lang="en-US" altLang="zh-CN" sz="2000" b="1" u="none">
                <a:solidFill>
                  <a:srgbClr val="FF0000"/>
                </a:solidFill>
                <a:latin typeface="华文细黑" pitchFamily="2" charset="-122"/>
                <a:ea typeface="华文细黑" pitchFamily="2" charset="-122"/>
              </a:rPr>
              <a:t>63557907</a:t>
            </a:r>
            <a:r>
              <a:rPr lang="zh-CN" altLang="en-US" sz="2000" b="1" u="none" dirty="0">
                <a:solidFill>
                  <a:srgbClr val="FF0000"/>
                </a:solidFill>
                <a:latin typeface="华文细黑" pitchFamily="2" charset="-122"/>
                <a:ea typeface="华文细黑" pitchFamily="2" charset="-122"/>
              </a:rPr>
              <a:t>）</a:t>
            </a:r>
            <a:endParaRPr lang="zh-CN" altLang="en-US" sz="2000" b="1" u="none" dirty="0">
              <a:solidFill>
                <a:srgbClr val="FF0000"/>
              </a:solidFill>
              <a:latin typeface="华文细黑" pitchFamily="2" charset="-122"/>
              <a:ea typeface="华文细黑" pitchFamily="2" charset="-122"/>
            </a:endParaRPr>
          </a:p>
          <a:p>
            <a:pPr eaLnBrk="0" hangingPunct="0">
              <a:lnSpc>
                <a:spcPct val="180000"/>
              </a:lnSpc>
            </a:pPr>
            <a:r>
              <a:rPr lang="en-US" altLang="zh-CN" sz="2000" b="1" u="none">
                <a:latin typeface="华文细黑" pitchFamily="2" charset="-122"/>
                <a:ea typeface="华文细黑" pitchFamily="2" charset="-122"/>
              </a:rPr>
              <a:t>3.</a:t>
            </a:r>
            <a:r>
              <a:rPr lang="zh-CN" altLang="en-US" sz="2000" b="1" u="none" dirty="0">
                <a:solidFill>
                  <a:srgbClr val="FF0000"/>
                </a:solidFill>
                <a:latin typeface="华文细黑" pitchFamily="2" charset="-122"/>
                <a:ea typeface="华文细黑" pitchFamily="2" charset="-122"/>
              </a:rPr>
              <a:t>市外就医</a:t>
            </a:r>
            <a:r>
              <a:rPr lang="zh-CN" altLang="en-US" sz="2000" b="1" u="none" dirty="0">
                <a:latin typeface="华文细黑" pitchFamily="2" charset="-122"/>
                <a:ea typeface="华文细黑" pitchFamily="2" charset="-122"/>
              </a:rPr>
              <a:t>费用凭发票、清单、病历复印件等</a:t>
            </a:r>
            <a:r>
              <a:rPr lang="zh-CN" altLang="en-US" sz="2000" b="1" dirty="0">
                <a:solidFill>
                  <a:srgbClr val="FF0000"/>
                </a:solidFill>
                <a:latin typeface="华文细黑" pitchFamily="2" charset="-122"/>
                <a:ea typeface="华文细黑" pitchFamily="2" charset="-122"/>
              </a:rPr>
              <a:t>手工报销</a:t>
            </a:r>
            <a:r>
              <a:rPr lang="zh-CN" altLang="en-US" sz="2000" b="1" u="none" dirty="0">
                <a:latin typeface="华文细黑" pitchFamily="2" charset="-122"/>
                <a:ea typeface="华文细黑" pitchFamily="2" charset="-122"/>
              </a:rPr>
              <a:t>。</a:t>
            </a:r>
            <a:endParaRPr lang="zh-CN" altLang="en-US" sz="2000" b="1" u="none" dirty="0">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342"/>
                                        </p:tgtEl>
                                        <p:attrNameLst>
                                          <p:attrName>style.visibility</p:attrName>
                                        </p:attrNameLst>
                                      </p:cBhvr>
                                      <p:to>
                                        <p:strVal val="visible"/>
                                      </p:to>
                                    </p:set>
                                    <p:animEffect transition="in" filter="fade">
                                      <p:cBhvr>
                                        <p:cTn id="11" dur="1000"/>
                                        <p:tgtEl>
                                          <p:spTgt spid="14342"/>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4381"/>
                                        </p:tgtEl>
                                        <p:attrNameLst>
                                          <p:attrName>style.visibility</p:attrName>
                                        </p:attrNameLst>
                                      </p:cBhvr>
                                      <p:to>
                                        <p:strVal val="visible"/>
                                      </p:to>
                                    </p:set>
                                    <p:animEffect transition="in" filter="fade">
                                      <p:cBhvr>
                                        <p:cTn id="15" dur="1000"/>
                                        <p:tgtEl>
                                          <p:spTgt spid="14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文本框 27"/>
          <p:cNvSpPr txBox="1"/>
          <p:nvPr/>
        </p:nvSpPr>
        <p:spPr>
          <a:xfrm>
            <a:off x="3562350" y="938213"/>
            <a:ext cx="4994275" cy="579437"/>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（六）计划生育</a:t>
            </a:r>
            <a:endParaRPr lang="zh-CN" altLang="en-US" sz="3200" b="1" u="none">
              <a:solidFill>
                <a:srgbClr val="2106EA"/>
              </a:solidFill>
              <a:latin typeface="黑体" panose="02010609060101010101" pitchFamily="2" charset="-122"/>
              <a:ea typeface="黑体" panose="02010609060101010101" pitchFamily="2" charset="-122"/>
            </a:endParaRPr>
          </a:p>
        </p:txBody>
      </p:sp>
      <p:grpSp>
        <p:nvGrpSpPr>
          <p:cNvPr id="15364" name="组合 15363"/>
          <p:cNvGrpSpPr/>
          <p:nvPr/>
        </p:nvGrpSpPr>
        <p:grpSpPr>
          <a:xfrm>
            <a:off x="2481263" y="1781175"/>
            <a:ext cx="3738562" cy="3992563"/>
            <a:chOff x="0" y="0"/>
            <a:chExt cx="2355" cy="2515"/>
          </a:xfrm>
        </p:grpSpPr>
        <p:sp>
          <p:nvSpPr>
            <p:cNvPr id="19459" name="椭圆 33"/>
            <p:cNvSpPr/>
            <p:nvPr/>
          </p:nvSpPr>
          <p:spPr>
            <a:xfrm>
              <a:off x="740" y="0"/>
              <a:ext cx="771" cy="848"/>
            </a:xfrm>
            <a:prstGeom prst="ellipse">
              <a:avLst/>
            </a:prstGeom>
            <a:solidFill>
              <a:schemeClr val="accent1"/>
            </a:solidFill>
            <a:ln w="9525">
              <a:noFill/>
            </a:ln>
          </p:spPr>
          <p:txBody>
            <a:bodyPr anchor="ctr"/>
            <a:p>
              <a:pPr algn="ctr"/>
              <a:endParaRPr lang="zh-CN" altLang="en-US" u="none" dirty="0">
                <a:solidFill>
                  <a:srgbClr val="FFFFFF"/>
                </a:solidFill>
                <a:latin typeface="Calibri" panose="020F0502020204030204" pitchFamily="34" charset="0"/>
                <a:ea typeface="黑体" panose="02010609060101010101" pitchFamily="2" charset="-122"/>
              </a:endParaRPr>
            </a:p>
          </p:txBody>
        </p:sp>
        <p:grpSp>
          <p:nvGrpSpPr>
            <p:cNvPr id="19460" name="组合 15365"/>
            <p:cNvGrpSpPr/>
            <p:nvPr/>
          </p:nvGrpSpPr>
          <p:grpSpPr>
            <a:xfrm>
              <a:off x="0" y="162"/>
              <a:ext cx="2355" cy="2353"/>
              <a:chOff x="0" y="0"/>
              <a:chExt cx="2355" cy="2353"/>
            </a:xfrm>
          </p:grpSpPr>
          <p:sp>
            <p:nvSpPr>
              <p:cNvPr id="19461" name="文本框 38"/>
              <p:cNvSpPr txBox="1"/>
              <p:nvPr/>
            </p:nvSpPr>
            <p:spPr>
              <a:xfrm>
                <a:off x="0" y="1132"/>
                <a:ext cx="2355" cy="1221"/>
              </a:xfrm>
              <a:prstGeom prst="rect">
                <a:avLst/>
              </a:prstGeom>
              <a:noFill/>
              <a:ln w="9525" cap="flat" cmpd="sng">
                <a:solidFill>
                  <a:srgbClr val="000000"/>
                </a:solidFill>
                <a:prstDash val="dash"/>
                <a:miter/>
                <a:headEnd type="none" w="med" len="med"/>
                <a:tailEnd type="none" w="med" len="med"/>
              </a:ln>
            </p:spPr>
            <p:txBody>
              <a:bodyPr anchor="t">
                <a:spAutoFit/>
              </a:bodyPr>
              <a:p>
                <a:pPr>
                  <a:buClr>
                    <a:srgbClr val="FF0000"/>
                  </a:buClr>
                  <a:buFont typeface="Wingdings" panose="05000000000000000000" pitchFamily="2" charset="2"/>
                  <a:buChar char="n"/>
                </a:pPr>
                <a:r>
                  <a:rPr lang="zh-CN" altLang="en-US" sz="2000" b="1" u="none" dirty="0">
                    <a:solidFill>
                      <a:srgbClr val="404040"/>
                    </a:solidFill>
                    <a:latin typeface="黑体" panose="02010609060101010101" pitchFamily="2" charset="-122"/>
                    <a:ea typeface="黑体" panose="02010609060101010101" pitchFamily="2" charset="-122"/>
                  </a:rPr>
                  <a:t>定额补助</a:t>
                </a:r>
                <a:r>
                  <a:rPr lang="en-US" altLang="zh-CN" sz="2000" b="1" u="none">
                    <a:solidFill>
                      <a:srgbClr val="404040"/>
                    </a:solidFill>
                    <a:latin typeface="黑体" panose="02010609060101010101" pitchFamily="2" charset="-122"/>
                    <a:ea typeface="黑体" panose="02010609060101010101" pitchFamily="2" charset="-122"/>
                  </a:rPr>
                  <a:t>:</a:t>
                </a:r>
                <a:endParaRPr lang="en-US" altLang="zh-CN" sz="2000" b="1" u="none">
                  <a:solidFill>
                    <a:srgbClr val="404040"/>
                  </a:solidFill>
                  <a:latin typeface="黑体" panose="02010609060101010101" pitchFamily="2" charset="-122"/>
                  <a:ea typeface="黑体" panose="02010609060101010101" pitchFamily="2" charset="-122"/>
                </a:endParaRPr>
              </a:p>
              <a:p>
                <a:r>
                  <a:rPr lang="en-US" altLang="zh-CN" sz="2000" b="1" u="none">
                    <a:solidFill>
                      <a:srgbClr val="404040"/>
                    </a:solidFill>
                    <a:latin typeface="黑体" panose="02010609060101010101" pitchFamily="2" charset="-122"/>
                    <a:ea typeface="黑体" panose="02010609060101010101" pitchFamily="2" charset="-122"/>
                  </a:rPr>
                  <a:t>        </a:t>
                </a:r>
                <a:r>
                  <a:rPr lang="zh-CN" altLang="en-US" sz="2000" b="1" u="none" dirty="0">
                    <a:solidFill>
                      <a:srgbClr val="404040"/>
                    </a:solidFill>
                    <a:latin typeface="黑体" panose="02010609060101010101" pitchFamily="2" charset="-122"/>
                    <a:ea typeface="黑体" panose="02010609060101010101" pitchFamily="2" charset="-122"/>
                  </a:rPr>
                  <a:t>产前检查</a:t>
                </a:r>
                <a:r>
                  <a:rPr lang="en-US" altLang="zh-CN" sz="2000" b="1" u="none">
                    <a:solidFill>
                      <a:srgbClr val="404040"/>
                    </a:solidFill>
                    <a:latin typeface="黑体" panose="02010609060101010101" pitchFamily="2" charset="-122"/>
                    <a:ea typeface="黑体" panose="02010609060101010101" pitchFamily="2" charset="-122"/>
                  </a:rPr>
                  <a:t>：</a:t>
                </a:r>
                <a:r>
                  <a:rPr lang="en-US" altLang="zh-CN" sz="2000" b="1" u="none">
                    <a:solidFill>
                      <a:srgbClr val="FF0000"/>
                    </a:solidFill>
                    <a:latin typeface="黑体" panose="02010609060101010101" pitchFamily="2" charset="-122"/>
                    <a:ea typeface="黑体" panose="02010609060101010101" pitchFamily="2" charset="-122"/>
                  </a:rPr>
                  <a:t>100</a:t>
                </a:r>
                <a:r>
                  <a:rPr lang="zh-CN" altLang="en-US" sz="2000" b="1" u="none" dirty="0">
                    <a:solidFill>
                      <a:srgbClr val="FF0000"/>
                    </a:solidFill>
                    <a:latin typeface="黑体" panose="02010609060101010101" pitchFamily="2" charset="-122"/>
                    <a:ea typeface="黑体" panose="02010609060101010101" pitchFamily="2" charset="-122"/>
                  </a:rPr>
                  <a:t>元</a:t>
                </a:r>
                <a:endParaRPr lang="zh-CN" altLang="en-US" sz="2000" b="1" u="none" dirty="0">
                  <a:solidFill>
                    <a:srgbClr val="FF0000"/>
                  </a:solidFill>
                  <a:latin typeface="黑体" panose="02010609060101010101" pitchFamily="2" charset="-122"/>
                  <a:ea typeface="黑体" panose="02010609060101010101" pitchFamily="2" charset="-122"/>
                </a:endParaRPr>
              </a:p>
              <a:p>
                <a:r>
                  <a:rPr lang="zh-CN" altLang="en-US" sz="2000" b="1" u="none" dirty="0">
                    <a:solidFill>
                      <a:srgbClr val="FF0000"/>
                    </a:solidFill>
                    <a:latin typeface="黑体" panose="02010609060101010101" pitchFamily="2" charset="-122"/>
                    <a:ea typeface="黑体" panose="02010609060101010101" pitchFamily="2" charset="-122"/>
                  </a:rPr>
                  <a:t>       </a:t>
                </a:r>
                <a:r>
                  <a:rPr lang="en-US" altLang="zh-CN" sz="2000" b="1" u="none">
                    <a:solidFill>
                      <a:srgbClr val="404040"/>
                    </a:solidFill>
                    <a:latin typeface="黑体" panose="02010609060101010101" pitchFamily="2" charset="-122"/>
                    <a:ea typeface="黑体" panose="02010609060101010101" pitchFamily="2" charset="-122"/>
                  </a:rPr>
                  <a:t> </a:t>
                </a:r>
                <a:r>
                  <a:rPr lang="zh-CN" altLang="en-US" sz="2000" b="1" u="none" dirty="0">
                    <a:solidFill>
                      <a:srgbClr val="404040"/>
                    </a:solidFill>
                    <a:latin typeface="黑体" panose="02010609060101010101" pitchFamily="2" charset="-122"/>
                    <a:ea typeface="黑体" panose="02010609060101010101" pitchFamily="2" charset="-122"/>
                  </a:rPr>
                  <a:t>住院分娩</a:t>
                </a:r>
                <a:r>
                  <a:rPr lang="en-US" altLang="zh-CN" sz="2000" b="1" u="none">
                    <a:solidFill>
                      <a:srgbClr val="404040"/>
                    </a:solidFill>
                    <a:latin typeface="黑体" panose="02010609060101010101" pitchFamily="2" charset="-122"/>
                    <a:ea typeface="黑体" panose="02010609060101010101" pitchFamily="2" charset="-122"/>
                  </a:rPr>
                  <a:t>：</a:t>
                </a:r>
                <a:r>
                  <a:rPr lang="en-US" altLang="zh-CN" sz="2000" b="1" u="none">
                    <a:solidFill>
                      <a:srgbClr val="FF0000"/>
                    </a:solidFill>
                    <a:latin typeface="黑体" panose="02010609060101010101" pitchFamily="2" charset="-122"/>
                    <a:ea typeface="黑体" panose="02010609060101010101" pitchFamily="2" charset="-122"/>
                  </a:rPr>
                  <a:t>400</a:t>
                </a:r>
                <a:r>
                  <a:rPr lang="zh-CN" altLang="en-US" sz="2000" b="1" u="none" dirty="0">
                    <a:solidFill>
                      <a:srgbClr val="FF0000"/>
                    </a:solidFill>
                    <a:latin typeface="黑体" panose="02010609060101010101" pitchFamily="2" charset="-122"/>
                    <a:ea typeface="黑体" panose="02010609060101010101" pitchFamily="2" charset="-122"/>
                  </a:rPr>
                  <a:t>元</a:t>
                </a:r>
                <a:endParaRPr lang="zh-CN" altLang="en-US" sz="2000" b="1" u="none" dirty="0">
                  <a:solidFill>
                    <a:srgbClr val="FF0000"/>
                  </a:solidFill>
                  <a:latin typeface="黑体" panose="02010609060101010101" pitchFamily="2" charset="-122"/>
                  <a:ea typeface="黑体" panose="02010609060101010101" pitchFamily="2" charset="-122"/>
                </a:endParaRPr>
              </a:p>
              <a:p>
                <a:pPr>
                  <a:lnSpc>
                    <a:spcPct val="150000"/>
                  </a:lnSpc>
                  <a:buClr>
                    <a:srgbClr val="FF0000"/>
                  </a:buClr>
                  <a:buFont typeface="Wingdings" panose="05000000000000000000" pitchFamily="2" charset="2"/>
                  <a:buChar char="n"/>
                </a:pPr>
                <a:r>
                  <a:rPr lang="zh-CN" altLang="en-US" sz="2000" b="1" u="none" dirty="0">
                    <a:solidFill>
                      <a:srgbClr val="404040"/>
                    </a:solidFill>
                    <a:latin typeface="黑体" panose="02010609060101010101" pitchFamily="2" charset="-122"/>
                    <a:ea typeface="黑体" panose="02010609060101010101" pitchFamily="2" charset="-122"/>
                  </a:rPr>
                  <a:t>对住院分娩有并发症，需剖宫产的患者，按</a:t>
                </a:r>
                <a:r>
                  <a:rPr lang="zh-CN" altLang="en-US" sz="2000" b="1" u="none" dirty="0">
                    <a:solidFill>
                      <a:srgbClr val="FF0000"/>
                    </a:solidFill>
                    <a:latin typeface="黑体" panose="02010609060101010101" pitchFamily="2" charset="-122"/>
                    <a:ea typeface="黑体" panose="02010609060101010101" pitchFamily="2" charset="-122"/>
                  </a:rPr>
                  <a:t>住院政策</a:t>
                </a:r>
                <a:r>
                  <a:rPr lang="zh-CN" altLang="en-US" sz="2000" b="1" u="none" dirty="0">
                    <a:solidFill>
                      <a:srgbClr val="404040"/>
                    </a:solidFill>
                    <a:latin typeface="黑体" panose="02010609060101010101" pitchFamily="2" charset="-122"/>
                    <a:ea typeface="黑体" panose="02010609060101010101" pitchFamily="2" charset="-122"/>
                  </a:rPr>
                  <a:t>报销。</a:t>
                </a:r>
                <a:endParaRPr lang="en-US" altLang="zh-CN" sz="2000" b="1" u="none">
                  <a:solidFill>
                    <a:srgbClr val="FF0000"/>
                  </a:solidFill>
                  <a:latin typeface="黑体" panose="02010609060101010101" pitchFamily="2" charset="-122"/>
                  <a:ea typeface="黑体" panose="02010609060101010101" pitchFamily="2" charset="-122"/>
                </a:endParaRPr>
              </a:p>
            </p:txBody>
          </p:sp>
          <p:sp>
            <p:nvSpPr>
              <p:cNvPr id="19462" name="矩形 15367"/>
              <p:cNvSpPr/>
              <p:nvPr/>
            </p:nvSpPr>
            <p:spPr>
              <a:xfrm>
                <a:off x="893" y="0"/>
                <a:ext cx="502" cy="523"/>
              </a:xfrm>
              <a:prstGeom prst="rect">
                <a:avLst/>
              </a:prstGeom>
              <a:noFill/>
              <a:ln w="9525">
                <a:noFill/>
              </a:ln>
            </p:spPr>
            <p:txBody>
              <a:bodyPr wrap="square" anchor="t">
                <a:spAutoFit/>
              </a:bodyPr>
              <a:p>
                <a:pPr eaLnBrk="0" hangingPunct="0"/>
                <a:r>
                  <a:rPr lang="zh-CN" altLang="en-US" sz="2400" b="1" u="none" dirty="0">
                    <a:solidFill>
                      <a:schemeClr val="bg1"/>
                    </a:solidFill>
                    <a:latin typeface="Calibri" panose="020F0502020204030204" pitchFamily="34" charset="0"/>
                    <a:ea typeface="宋体" panose="02010600030101010101" pitchFamily="2" charset="-122"/>
                  </a:rPr>
                  <a:t>待遇</a:t>
                </a:r>
                <a:endParaRPr lang="zh-CN" altLang="en-US" sz="2400" b="1" u="none" dirty="0">
                  <a:solidFill>
                    <a:schemeClr val="bg1"/>
                  </a:solidFill>
                  <a:latin typeface="Calibri" panose="020F0502020204030204" pitchFamily="34" charset="0"/>
                  <a:ea typeface="宋体" panose="02010600030101010101" pitchFamily="2" charset="-122"/>
                </a:endParaRPr>
              </a:p>
              <a:p>
                <a:pPr eaLnBrk="0" hangingPunct="0"/>
                <a:r>
                  <a:rPr lang="zh-CN" altLang="en-US" sz="2400" b="1" u="none" dirty="0">
                    <a:solidFill>
                      <a:schemeClr val="bg1"/>
                    </a:solidFill>
                    <a:latin typeface="Calibri" panose="020F0502020204030204" pitchFamily="34" charset="0"/>
                    <a:ea typeface="宋体" panose="02010600030101010101" pitchFamily="2" charset="-122"/>
                  </a:rPr>
                  <a:t>享受</a:t>
                </a:r>
                <a:endParaRPr lang="zh-CN" altLang="en-US" sz="2400" b="1" u="none" dirty="0">
                  <a:solidFill>
                    <a:schemeClr val="bg1"/>
                  </a:solidFill>
                  <a:latin typeface="Calibri" panose="020F0502020204030204" pitchFamily="34" charset="0"/>
                  <a:ea typeface="宋体" panose="02010600030101010101" pitchFamily="2" charset="-122"/>
                </a:endParaRPr>
              </a:p>
            </p:txBody>
          </p:sp>
          <p:grpSp>
            <p:nvGrpSpPr>
              <p:cNvPr id="19463" name="组合 15368"/>
              <p:cNvGrpSpPr/>
              <p:nvPr/>
            </p:nvGrpSpPr>
            <p:grpSpPr>
              <a:xfrm>
                <a:off x="1071" y="705"/>
                <a:ext cx="149" cy="318"/>
                <a:chOff x="0" y="0"/>
                <a:chExt cx="149" cy="318"/>
              </a:xfrm>
            </p:grpSpPr>
            <p:sp>
              <p:nvSpPr>
                <p:cNvPr id="19464" name="燕尾形 60"/>
                <p:cNvSpPr/>
                <p:nvPr/>
              </p:nvSpPr>
              <p:spPr>
                <a:xfrm rot="5400000">
                  <a:off x="23" y="-23"/>
                  <a:ext cx="103" cy="149"/>
                </a:xfrm>
                <a:prstGeom prst="chevron">
                  <a:avLst>
                    <a:gd name="adj" fmla="val 50000"/>
                  </a:avLst>
                </a:prstGeom>
                <a:solidFill>
                  <a:srgbClr val="ECF6F8"/>
                </a:solidFill>
                <a:ln w="9525">
                  <a:noFill/>
                </a:ln>
              </p:spPr>
              <p:txBody>
                <a:bodyPr rot="10800000" vert="eaVert"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9465" name="燕尾形 61"/>
                <p:cNvSpPr/>
                <p:nvPr/>
              </p:nvSpPr>
              <p:spPr>
                <a:xfrm rot="5400000">
                  <a:off x="23" y="57"/>
                  <a:ext cx="102" cy="149"/>
                </a:xfrm>
                <a:prstGeom prst="chevron">
                  <a:avLst>
                    <a:gd name="adj" fmla="val 50000"/>
                  </a:avLst>
                </a:prstGeom>
                <a:solidFill>
                  <a:srgbClr val="ABDCE9"/>
                </a:solidFill>
                <a:ln w="9525">
                  <a:noFill/>
                </a:ln>
              </p:spPr>
              <p:txBody>
                <a:bodyPr rot="10800000" vert="eaVert"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9466" name="燕尾形 62"/>
                <p:cNvSpPr/>
                <p:nvPr/>
              </p:nvSpPr>
              <p:spPr>
                <a:xfrm rot="5400000">
                  <a:off x="22" y="164"/>
                  <a:ext cx="104" cy="149"/>
                </a:xfrm>
                <a:prstGeom prst="chevron">
                  <a:avLst>
                    <a:gd name="adj" fmla="val 50000"/>
                  </a:avLst>
                </a:prstGeom>
                <a:solidFill>
                  <a:srgbClr val="52B3C8"/>
                </a:solidFill>
                <a:ln w="9525">
                  <a:noFill/>
                </a:ln>
              </p:spPr>
              <p:txBody>
                <a:bodyPr rot="10800000" vert="eaVert" anchor="ctr"/>
                <a:p>
                  <a:pPr algn="ctr"/>
                  <a:endParaRPr lang="en-US" altLang="x-none" u="none">
                    <a:solidFill>
                      <a:srgbClr val="000000"/>
                    </a:solidFill>
                    <a:latin typeface="Calibri" panose="020F0502020204030204" pitchFamily="34" charset="0"/>
                    <a:ea typeface="微软雅黑" panose="020B0503020204020204" charset="-122"/>
                  </a:endParaRPr>
                </a:p>
              </p:txBody>
            </p:sp>
          </p:grpSp>
        </p:grpSp>
      </p:grpSp>
      <p:grpSp>
        <p:nvGrpSpPr>
          <p:cNvPr id="19467" name="组合 15381"/>
          <p:cNvGrpSpPr/>
          <p:nvPr/>
        </p:nvGrpSpPr>
        <p:grpSpPr>
          <a:xfrm>
            <a:off x="6537325" y="1885950"/>
            <a:ext cx="3157538" cy="3001963"/>
            <a:chOff x="4118" y="1188"/>
            <a:chExt cx="1989" cy="1891"/>
          </a:xfrm>
        </p:grpSpPr>
        <p:sp>
          <p:nvSpPr>
            <p:cNvPr id="19468" name="直接连接符 15373"/>
            <p:cNvSpPr/>
            <p:nvPr/>
          </p:nvSpPr>
          <p:spPr>
            <a:xfrm>
              <a:off x="4481" y="1626"/>
              <a:ext cx="0" cy="0"/>
            </a:xfrm>
            <a:prstGeom prst="line">
              <a:avLst/>
            </a:prstGeom>
            <a:ln w="12700" cap="rnd" cmpd="sng">
              <a:solidFill>
                <a:srgbClr val="000000"/>
              </a:solidFill>
              <a:prstDash val="solid"/>
              <a:round/>
              <a:headEnd type="none" w="med" len="med"/>
              <a:tailEnd type="none" w="med" len="med"/>
            </a:ln>
          </p:spPr>
        </p:sp>
        <p:sp>
          <p:nvSpPr>
            <p:cNvPr id="19469" name="椭圆 30"/>
            <p:cNvSpPr/>
            <p:nvPr/>
          </p:nvSpPr>
          <p:spPr>
            <a:xfrm>
              <a:off x="4673" y="1188"/>
              <a:ext cx="791" cy="829"/>
            </a:xfrm>
            <a:prstGeom prst="ellipse">
              <a:avLst/>
            </a:prstGeom>
            <a:solidFill>
              <a:schemeClr val="accent1"/>
            </a:solidFill>
            <a:ln w="9525">
              <a:noFill/>
            </a:ln>
          </p:spPr>
          <p:txBody>
            <a:bodyPr anchor="ctr"/>
            <a:p>
              <a:pPr algn="ctr"/>
              <a:endParaRPr lang="zh-CN" altLang="en-US" u="none" dirty="0">
                <a:solidFill>
                  <a:srgbClr val="FFFFFF"/>
                </a:solidFill>
                <a:latin typeface="Calibri" panose="020F0502020204030204" pitchFamily="34" charset="0"/>
                <a:ea typeface="黑体" panose="02010609060101010101" pitchFamily="2" charset="-122"/>
              </a:endParaRPr>
            </a:p>
          </p:txBody>
        </p:sp>
        <p:sp>
          <p:nvSpPr>
            <p:cNvPr id="19470" name="文本框 38"/>
            <p:cNvSpPr txBox="1"/>
            <p:nvPr/>
          </p:nvSpPr>
          <p:spPr>
            <a:xfrm>
              <a:off x="4118" y="2439"/>
              <a:ext cx="1989" cy="640"/>
            </a:xfrm>
            <a:prstGeom prst="rect">
              <a:avLst/>
            </a:prstGeom>
            <a:noFill/>
            <a:ln w="9525" cap="flat" cmpd="sng">
              <a:solidFill>
                <a:schemeClr val="tx1"/>
              </a:solidFill>
              <a:prstDash val="dash"/>
              <a:miter/>
              <a:headEnd type="none" w="med" len="med"/>
              <a:tailEnd type="none" w="med" len="med"/>
            </a:ln>
          </p:spPr>
          <p:txBody>
            <a:bodyPr anchor="t">
              <a:spAutoFit/>
            </a:bodyPr>
            <a:p>
              <a:pPr>
                <a:lnSpc>
                  <a:spcPct val="150000"/>
                </a:lnSpc>
                <a:buClr>
                  <a:srgbClr val="FF0000"/>
                </a:buClr>
                <a:buFont typeface="Wingdings" panose="05000000000000000000" pitchFamily="2" charset="2"/>
                <a:buChar char="n"/>
              </a:pPr>
              <a:r>
                <a:rPr lang="zh-CN" altLang="en-US" sz="2000" b="1" u="none">
                  <a:solidFill>
                    <a:srgbClr val="404040"/>
                  </a:solidFill>
                  <a:latin typeface="华文细黑" pitchFamily="2" charset="-122"/>
                  <a:ea typeface="黑体" panose="02010609060101010101" pitchFamily="2" charset="-122"/>
                </a:rPr>
                <a:t>结婚证</a:t>
              </a:r>
              <a:endParaRPr lang="zh-CN" altLang="en-US" sz="2000" b="1" u="none">
                <a:solidFill>
                  <a:srgbClr val="404040"/>
                </a:solidFill>
                <a:latin typeface="华文细黑" pitchFamily="2" charset="-122"/>
                <a:ea typeface="黑体" panose="02010609060101010101" pitchFamily="2" charset="-122"/>
              </a:endParaRPr>
            </a:p>
            <a:p>
              <a:pPr>
                <a:lnSpc>
                  <a:spcPct val="150000"/>
                </a:lnSpc>
                <a:buClr>
                  <a:srgbClr val="FF0000"/>
                </a:buClr>
                <a:buFont typeface="Wingdings" panose="05000000000000000000" pitchFamily="2" charset="2"/>
                <a:buChar char="n"/>
              </a:pPr>
              <a:r>
                <a:rPr lang="zh-CN" altLang="en-US" sz="2000" b="1" u="none">
                  <a:solidFill>
                    <a:srgbClr val="404040"/>
                  </a:solidFill>
                  <a:latin typeface="华文细黑" pitchFamily="2" charset="-122"/>
                  <a:ea typeface="黑体" panose="02010609060101010101" pitchFamily="2" charset="-122"/>
                </a:rPr>
                <a:t>生育服</a:t>
              </a:r>
              <a:r>
                <a:rPr lang="zh-CN" altLang="en-US" sz="2000" b="1" u="none" dirty="0">
                  <a:solidFill>
                    <a:srgbClr val="404040"/>
                  </a:solidFill>
                  <a:latin typeface="华文细黑" pitchFamily="2" charset="-122"/>
                  <a:ea typeface="黑体" panose="02010609060101010101" pitchFamily="2" charset="-122"/>
                </a:rPr>
                <a:t>务证（准生证）</a:t>
              </a:r>
              <a:endParaRPr lang="zh-CN" altLang="en-US" sz="2000" b="1" u="none">
                <a:solidFill>
                  <a:srgbClr val="404040"/>
                </a:solidFill>
                <a:latin typeface="华文细黑" pitchFamily="2" charset="-122"/>
                <a:ea typeface="黑体" panose="02010609060101010101" pitchFamily="2" charset="-122"/>
              </a:endParaRPr>
            </a:p>
          </p:txBody>
        </p:sp>
        <p:sp>
          <p:nvSpPr>
            <p:cNvPr id="19471" name="矩形 15376"/>
            <p:cNvSpPr/>
            <p:nvPr/>
          </p:nvSpPr>
          <p:spPr>
            <a:xfrm>
              <a:off x="4809" y="1326"/>
              <a:ext cx="502" cy="518"/>
            </a:xfrm>
            <a:prstGeom prst="rect">
              <a:avLst/>
            </a:prstGeom>
            <a:noFill/>
            <a:ln w="9525">
              <a:noFill/>
            </a:ln>
          </p:spPr>
          <p:txBody>
            <a:bodyPr wrap="none" anchor="t">
              <a:spAutoFit/>
            </a:bodyPr>
            <a:p>
              <a:pPr eaLnBrk="0" hangingPunct="0"/>
              <a:r>
                <a:rPr lang="zh-CN" altLang="en-US" sz="2400" b="1" u="none" dirty="0">
                  <a:solidFill>
                    <a:schemeClr val="bg1"/>
                  </a:solidFill>
                  <a:latin typeface="Calibri" panose="020F0502020204030204" pitchFamily="34" charset="0"/>
                  <a:ea typeface="黑体" panose="02010609060101010101" pitchFamily="2" charset="-122"/>
                </a:rPr>
                <a:t>报销</a:t>
              </a:r>
              <a:endParaRPr lang="zh-CN" altLang="en-US" sz="2400" b="1" u="none" dirty="0">
                <a:solidFill>
                  <a:schemeClr val="bg1"/>
                </a:solidFill>
                <a:latin typeface="Calibri" panose="020F0502020204030204" pitchFamily="34" charset="0"/>
                <a:ea typeface="黑体" panose="02010609060101010101" pitchFamily="2" charset="-122"/>
              </a:endParaRPr>
            </a:p>
            <a:p>
              <a:pPr eaLnBrk="0" hangingPunct="0"/>
              <a:r>
                <a:rPr lang="zh-CN" altLang="en-US" sz="2400" b="1" u="none" dirty="0">
                  <a:solidFill>
                    <a:schemeClr val="bg1"/>
                  </a:solidFill>
                  <a:latin typeface="Calibri" panose="020F0502020204030204" pitchFamily="34" charset="0"/>
                  <a:ea typeface="黑体" panose="02010609060101010101" pitchFamily="2" charset="-122"/>
                </a:rPr>
                <a:t>要求</a:t>
              </a:r>
              <a:endParaRPr lang="zh-CN" altLang="en-US" sz="2400" b="1" u="none" dirty="0">
                <a:solidFill>
                  <a:schemeClr val="bg1"/>
                </a:solidFill>
                <a:latin typeface="Calibri" panose="020F0502020204030204" pitchFamily="34" charset="0"/>
                <a:ea typeface="黑体" panose="02010609060101010101" pitchFamily="2" charset="-122"/>
              </a:endParaRPr>
            </a:p>
          </p:txBody>
        </p:sp>
        <p:grpSp>
          <p:nvGrpSpPr>
            <p:cNvPr id="19472" name="组合 15377"/>
            <p:cNvGrpSpPr/>
            <p:nvPr/>
          </p:nvGrpSpPr>
          <p:grpSpPr>
            <a:xfrm>
              <a:off x="5035" y="2029"/>
              <a:ext cx="149" cy="318"/>
              <a:chOff x="0" y="0"/>
              <a:chExt cx="149" cy="318"/>
            </a:xfrm>
          </p:grpSpPr>
          <p:sp>
            <p:nvSpPr>
              <p:cNvPr id="19473" name="燕尾形 60"/>
              <p:cNvSpPr/>
              <p:nvPr/>
            </p:nvSpPr>
            <p:spPr>
              <a:xfrm rot="5400000">
                <a:off x="23" y="-23"/>
                <a:ext cx="103" cy="149"/>
              </a:xfrm>
              <a:prstGeom prst="chevron">
                <a:avLst>
                  <a:gd name="adj" fmla="val 50000"/>
                </a:avLst>
              </a:prstGeom>
              <a:solidFill>
                <a:srgbClr val="ECF6F8"/>
              </a:solidFill>
              <a:ln w="9525">
                <a:noFill/>
              </a:ln>
            </p:spPr>
            <p:txBody>
              <a:bodyPr rot="10800000" vert="eaVert" anchor="ctr"/>
              <a:p>
                <a:pPr algn="ctr"/>
                <a:endParaRPr lang="en-US" altLang="x-none" u="none">
                  <a:solidFill>
                    <a:srgbClr val="000000"/>
                  </a:solidFill>
                  <a:latin typeface="Calibri" panose="020F0502020204030204" pitchFamily="34" charset="0"/>
                  <a:ea typeface="黑体" panose="02010609060101010101" pitchFamily="2" charset="-122"/>
                </a:endParaRPr>
              </a:p>
            </p:txBody>
          </p:sp>
          <p:sp>
            <p:nvSpPr>
              <p:cNvPr id="19474" name="燕尾形 61"/>
              <p:cNvSpPr/>
              <p:nvPr/>
            </p:nvSpPr>
            <p:spPr>
              <a:xfrm rot="5400000">
                <a:off x="23" y="57"/>
                <a:ext cx="102" cy="149"/>
              </a:xfrm>
              <a:prstGeom prst="chevron">
                <a:avLst>
                  <a:gd name="adj" fmla="val 50000"/>
                </a:avLst>
              </a:prstGeom>
              <a:solidFill>
                <a:srgbClr val="ABDCE9"/>
              </a:solidFill>
              <a:ln w="9525">
                <a:noFill/>
              </a:ln>
            </p:spPr>
            <p:txBody>
              <a:bodyPr rot="10800000" vert="eaVert" anchor="ctr"/>
              <a:p>
                <a:pPr algn="ctr"/>
                <a:endParaRPr lang="en-US" altLang="x-none" u="none">
                  <a:solidFill>
                    <a:srgbClr val="000000"/>
                  </a:solidFill>
                  <a:latin typeface="Calibri" panose="020F0502020204030204" pitchFamily="34" charset="0"/>
                  <a:ea typeface="黑体" panose="02010609060101010101" pitchFamily="2" charset="-122"/>
                </a:endParaRPr>
              </a:p>
            </p:txBody>
          </p:sp>
          <p:sp>
            <p:nvSpPr>
              <p:cNvPr id="19475" name="燕尾形 62"/>
              <p:cNvSpPr/>
              <p:nvPr/>
            </p:nvSpPr>
            <p:spPr>
              <a:xfrm rot="5400000">
                <a:off x="22" y="164"/>
                <a:ext cx="104" cy="149"/>
              </a:xfrm>
              <a:prstGeom prst="chevron">
                <a:avLst>
                  <a:gd name="adj" fmla="val 50000"/>
                </a:avLst>
              </a:prstGeom>
              <a:solidFill>
                <a:srgbClr val="52B3C8"/>
              </a:solidFill>
              <a:ln w="9525">
                <a:noFill/>
              </a:ln>
            </p:spPr>
            <p:txBody>
              <a:bodyPr rot="10800000" vert="eaVert" anchor="ctr"/>
              <a:p>
                <a:pPr algn="ctr"/>
                <a:endParaRPr lang="en-US" altLang="x-none" u="none">
                  <a:solidFill>
                    <a:srgbClr val="000000"/>
                  </a:solidFill>
                  <a:latin typeface="Calibri" panose="020F0502020204030204" pitchFamily="34" charset="0"/>
                  <a:ea typeface="黑体" panose="02010609060101010101" pitchFamily="2"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slide(fromBottom)">
                                      <p:cBhvr>
                                        <p:cTn id="7"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文本框 38"/>
          <p:cNvSpPr txBox="1"/>
          <p:nvPr/>
        </p:nvSpPr>
        <p:spPr>
          <a:xfrm>
            <a:off x="3162300" y="2000250"/>
            <a:ext cx="7678738" cy="4467225"/>
          </a:xfrm>
          <a:prstGeom prst="rect">
            <a:avLst/>
          </a:prstGeom>
          <a:noFill/>
          <a:ln w="9525" cap="flat" cmpd="sng">
            <a:solidFill>
              <a:srgbClr val="000000"/>
            </a:solidFill>
            <a:prstDash val="dash"/>
            <a:miter/>
            <a:headEnd type="none" w="med" len="med"/>
            <a:tailEnd type="none" w="med" len="med"/>
          </a:ln>
        </p:spPr>
        <p:txBody>
          <a:bodyPr anchor="t">
            <a:spAutoFit/>
          </a:bodyPr>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重庆市医疗保险规定的</a:t>
            </a:r>
            <a:r>
              <a:rPr lang="zh-CN" altLang="en-US" sz="2000" b="1" dirty="0">
                <a:solidFill>
                  <a:srgbClr val="FF0000"/>
                </a:solidFill>
                <a:latin typeface="宋体" panose="02010600030101010101" pitchFamily="2" charset="-122"/>
                <a:ea typeface="宋体" panose="02010600030101010101" pitchFamily="2" charset="-122"/>
              </a:rPr>
              <a:t>药品目录、医疗服务项目以及医疗服务设施</a:t>
            </a:r>
            <a:r>
              <a:rPr lang="zh-CN" altLang="en-US" sz="2000" b="1" u="none" dirty="0">
                <a:latin typeface="宋体" panose="02010600030101010101" pitchFamily="2" charset="-122"/>
                <a:ea typeface="宋体" panose="02010600030101010101" pitchFamily="2" charset="-122"/>
              </a:rPr>
              <a:t>范围以外的医疗费用；</a:t>
            </a:r>
            <a:endParaRPr lang="zh-CN" altLang="en-US" sz="2000" b="1" u="none" dirty="0">
              <a:latin typeface="宋体" panose="02010600030101010101" pitchFamily="2" charset="-122"/>
              <a:ea typeface="宋体" panose="02010600030101010101" pitchFamily="2" charset="-122"/>
            </a:endParaRPr>
          </a:p>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未经转诊擅自到</a:t>
            </a:r>
            <a:r>
              <a:rPr lang="zh-CN" altLang="en-US" sz="2000" b="1" dirty="0">
                <a:solidFill>
                  <a:srgbClr val="FF0000"/>
                </a:solidFill>
                <a:latin typeface="宋体" panose="02010600030101010101" pitchFamily="2" charset="-122"/>
                <a:ea typeface="宋体" panose="02010600030101010101" pitchFamily="2" charset="-122"/>
              </a:rPr>
              <a:t>非定点医疗机构</a:t>
            </a:r>
            <a:r>
              <a:rPr lang="zh-CN" altLang="en-US" sz="2000" b="1" u="none" dirty="0">
                <a:latin typeface="宋体" panose="02010600030101010101" pitchFamily="2" charset="-122"/>
                <a:ea typeface="宋体" panose="02010600030101010101" pitchFamily="2" charset="-122"/>
              </a:rPr>
              <a:t>就医（急诊除外），以及就医资料或相关手续不完善的医疗费用；</a:t>
            </a:r>
            <a:endParaRPr lang="zh-CN" altLang="en-US" sz="2000" b="1" u="none" dirty="0">
              <a:latin typeface="宋体" panose="02010600030101010101" pitchFamily="2" charset="-122"/>
              <a:ea typeface="宋体" panose="02010600030101010101" pitchFamily="2" charset="-122"/>
            </a:endParaRPr>
          </a:p>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因工伤、责任性交通事故、计划外生育、不育不孕的治疗、戒毒、性病、</a:t>
            </a:r>
            <a:r>
              <a:rPr lang="zh-CN" altLang="en-US" sz="2000" b="1" dirty="0">
                <a:solidFill>
                  <a:srgbClr val="FF0000"/>
                </a:solidFill>
                <a:latin typeface="宋体" panose="02010600030101010101" pitchFamily="2" charset="-122"/>
                <a:ea typeface="宋体" panose="02010600030101010101" pitchFamily="2" charset="-122"/>
              </a:rPr>
              <a:t>打架斗殴</a:t>
            </a:r>
            <a:r>
              <a:rPr lang="zh-CN" altLang="en-US" sz="2000" b="1" u="none" dirty="0">
                <a:latin typeface="宋体" panose="02010600030101010101" pitchFamily="2" charset="-122"/>
                <a:ea typeface="宋体" panose="02010600030101010101" pitchFamily="2" charset="-122"/>
              </a:rPr>
              <a:t>、自杀、犯罪行为、医疗事故及</a:t>
            </a:r>
            <a:r>
              <a:rPr lang="zh-CN" altLang="en-US" sz="2000" b="1" dirty="0">
                <a:solidFill>
                  <a:srgbClr val="FF0000"/>
                </a:solidFill>
                <a:latin typeface="宋体" panose="02010600030101010101" pitchFamily="2" charset="-122"/>
                <a:ea typeface="宋体" panose="02010600030101010101" pitchFamily="2" charset="-122"/>
              </a:rPr>
              <a:t>酗酒</a:t>
            </a:r>
            <a:r>
              <a:rPr lang="zh-CN" altLang="en-US" sz="2000" b="1" u="none" dirty="0">
                <a:latin typeface="宋体" panose="02010600030101010101" pitchFamily="2" charset="-122"/>
                <a:ea typeface="宋体" panose="02010600030101010101" pitchFamily="2" charset="-122"/>
              </a:rPr>
              <a:t>等发生的医疗费用；</a:t>
            </a:r>
            <a:endParaRPr lang="zh-CN" altLang="en-US" sz="2000" b="1" u="none" dirty="0">
              <a:latin typeface="宋体" panose="02010600030101010101" pitchFamily="2" charset="-122"/>
              <a:ea typeface="宋体" panose="02010600030101010101" pitchFamily="2" charset="-122"/>
            </a:endParaRPr>
          </a:p>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各种美容、矫形手术，</a:t>
            </a:r>
            <a:r>
              <a:rPr lang="zh-CN" altLang="en-US" sz="2000" b="1" dirty="0">
                <a:solidFill>
                  <a:srgbClr val="FF0000"/>
                </a:solidFill>
                <a:latin typeface="宋体" panose="02010600030101010101" pitchFamily="2" charset="-122"/>
                <a:ea typeface="宋体" panose="02010600030101010101" pitchFamily="2" charset="-122"/>
              </a:rPr>
              <a:t>义齿</a:t>
            </a:r>
            <a:r>
              <a:rPr lang="zh-CN" altLang="en-US" sz="2000" b="1" u="none" dirty="0">
                <a:latin typeface="宋体" panose="02010600030101010101" pitchFamily="2" charset="-122"/>
                <a:ea typeface="宋体" panose="02010600030101010101" pitchFamily="2" charset="-122"/>
              </a:rPr>
              <a:t>、假肢、增高、</a:t>
            </a:r>
            <a:r>
              <a:rPr lang="zh-CN" altLang="en-US" sz="2000" b="1" dirty="0">
                <a:solidFill>
                  <a:srgbClr val="FF0000"/>
                </a:solidFill>
                <a:latin typeface="宋体" panose="02010600030101010101" pitchFamily="2" charset="-122"/>
                <a:ea typeface="宋体" panose="02010600030101010101" pitchFamily="2" charset="-122"/>
              </a:rPr>
              <a:t>减肥</a:t>
            </a:r>
            <a:r>
              <a:rPr lang="zh-CN" altLang="en-US" sz="2000" b="1" u="none" dirty="0">
                <a:latin typeface="宋体" panose="02010600030101010101" pitchFamily="2" charset="-122"/>
                <a:ea typeface="宋体" panose="02010600030101010101" pitchFamily="2" charset="-122"/>
              </a:rPr>
              <a:t>等保健、康复性器具及其治疗等费用；</a:t>
            </a:r>
            <a:endParaRPr lang="zh-CN" altLang="en-US" sz="2000" b="1" u="none" dirty="0">
              <a:latin typeface="宋体" panose="02010600030101010101" pitchFamily="2" charset="-122"/>
              <a:ea typeface="宋体" panose="02010600030101010101" pitchFamily="2" charset="-122"/>
            </a:endParaRPr>
          </a:p>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中断缴费期间发生的医疗费用；</a:t>
            </a:r>
            <a:endParaRPr lang="zh-CN" altLang="en-US" sz="2000" b="1" u="none" dirty="0">
              <a:latin typeface="宋体" panose="02010600030101010101" pitchFamily="2" charset="-122"/>
              <a:ea typeface="宋体" panose="02010600030101010101" pitchFamily="2" charset="-122"/>
            </a:endParaRPr>
          </a:p>
          <a:p>
            <a:pPr marL="742950" lvl="1" indent="-285750">
              <a:lnSpc>
                <a:spcPct val="130000"/>
              </a:lnSpc>
              <a:buClr>
                <a:srgbClr val="FF0000"/>
              </a:buClr>
              <a:buFont typeface="Wingdings" panose="05000000000000000000" pitchFamily="2" charset="2"/>
              <a:buChar char="n"/>
            </a:pPr>
            <a:r>
              <a:rPr lang="zh-CN" altLang="en-US" sz="2000" b="1" u="none" dirty="0">
                <a:latin typeface="宋体" panose="02010600030101010101" pitchFamily="2" charset="-122"/>
                <a:ea typeface="宋体" panose="02010600030101010101" pitchFamily="2" charset="-122"/>
              </a:rPr>
              <a:t>按照相关规定不能报销医疗费用的其它情形。</a:t>
            </a:r>
            <a:endParaRPr lang="en-US" altLang="zh-CN" sz="2000" b="1" u="none">
              <a:latin typeface="宋体" panose="02010600030101010101" pitchFamily="2" charset="-122"/>
              <a:ea typeface="宋体" panose="02010600030101010101" pitchFamily="2" charset="-122"/>
            </a:endParaRPr>
          </a:p>
        </p:txBody>
      </p:sp>
      <p:grpSp>
        <p:nvGrpSpPr>
          <p:cNvPr id="16389" name="组合 16388"/>
          <p:cNvGrpSpPr/>
          <p:nvPr/>
        </p:nvGrpSpPr>
        <p:grpSpPr>
          <a:xfrm>
            <a:off x="911225" y="3513138"/>
            <a:ext cx="2247900" cy="1346200"/>
            <a:chOff x="47" y="205"/>
            <a:chExt cx="1416" cy="848"/>
          </a:xfrm>
        </p:grpSpPr>
        <p:sp>
          <p:nvSpPr>
            <p:cNvPr id="20483" name="椭圆 33"/>
            <p:cNvSpPr/>
            <p:nvPr/>
          </p:nvSpPr>
          <p:spPr>
            <a:xfrm>
              <a:off x="48" y="205"/>
              <a:ext cx="771" cy="848"/>
            </a:xfrm>
            <a:prstGeom prst="ellipse">
              <a:avLst/>
            </a:prstGeom>
            <a:solidFill>
              <a:schemeClr val="accent1"/>
            </a:solidFill>
            <a:ln w="9525" cap="flat" cmpd="sng">
              <a:solidFill>
                <a:srgbClr val="FF0000"/>
              </a:solidFill>
              <a:prstDash val="solid"/>
              <a:round/>
              <a:headEnd type="none" w="med" len="med"/>
              <a:tailEnd type="none" w="med" len="med"/>
            </a:ln>
          </p:spPr>
          <p:txBody>
            <a:bodyPr anchor="ctr"/>
            <a:p>
              <a:pPr algn="ctr"/>
              <a:endParaRPr lang="zh-CN" altLang="en-US" u="none" dirty="0">
                <a:solidFill>
                  <a:srgbClr val="FFFFFF"/>
                </a:solidFill>
                <a:latin typeface="Calibri" panose="020F0502020204030204" pitchFamily="34" charset="0"/>
                <a:ea typeface="宋体" panose="02010600030101010101" pitchFamily="2" charset="-122"/>
              </a:endParaRPr>
            </a:p>
          </p:txBody>
        </p:sp>
        <p:sp>
          <p:nvSpPr>
            <p:cNvPr id="20484" name="矩形 16390"/>
            <p:cNvSpPr/>
            <p:nvPr/>
          </p:nvSpPr>
          <p:spPr>
            <a:xfrm>
              <a:off x="47" y="407"/>
              <a:ext cx="790" cy="445"/>
            </a:xfrm>
            <a:prstGeom prst="rect">
              <a:avLst/>
            </a:prstGeom>
            <a:noFill/>
            <a:ln w="9525">
              <a:noFill/>
            </a:ln>
          </p:spPr>
          <p:txBody>
            <a:bodyPr anchor="t">
              <a:spAutoFit/>
            </a:bodyPr>
            <a:p>
              <a:pPr algn="ctr" eaLnBrk="0" hangingPunct="0"/>
              <a:r>
                <a:rPr lang="en-US" altLang="zh-CN" sz="4000" b="1" u="none" dirty="0">
                  <a:solidFill>
                    <a:srgbClr val="FF0000"/>
                  </a:solidFill>
                  <a:latin typeface="Calibri" panose="020F0502020204030204" pitchFamily="34" charset="0"/>
                  <a:ea typeface="宋体" panose="02010600030101010101" pitchFamily="2" charset="-122"/>
                </a:rPr>
                <a:t>NO</a:t>
              </a:r>
              <a:endParaRPr lang="en-US" altLang="zh-CN" sz="4000" b="1" u="none" dirty="0">
                <a:solidFill>
                  <a:srgbClr val="FF0000"/>
                </a:solidFill>
                <a:latin typeface="Calibri" panose="020F0502020204030204" pitchFamily="34" charset="0"/>
                <a:ea typeface="宋体" panose="02010600030101010101" pitchFamily="2" charset="-122"/>
              </a:endParaRPr>
            </a:p>
          </p:txBody>
        </p:sp>
        <p:grpSp>
          <p:nvGrpSpPr>
            <p:cNvPr id="20485" name="组合 16391"/>
            <p:cNvGrpSpPr/>
            <p:nvPr/>
          </p:nvGrpSpPr>
          <p:grpSpPr>
            <a:xfrm rot="-5400000">
              <a:off x="1008" y="280"/>
              <a:ext cx="284" cy="626"/>
              <a:chOff x="0" y="0"/>
              <a:chExt cx="149" cy="318"/>
            </a:xfrm>
          </p:grpSpPr>
          <p:sp>
            <p:nvSpPr>
              <p:cNvPr id="20486"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20487"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20488"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grpSp>
      </p:grpSp>
      <p:sp>
        <p:nvSpPr>
          <p:cNvPr id="20489" name="文本框 27"/>
          <p:cNvSpPr txBox="1"/>
          <p:nvPr/>
        </p:nvSpPr>
        <p:spPr>
          <a:xfrm>
            <a:off x="3162300" y="1062038"/>
            <a:ext cx="5726113" cy="579437"/>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（七）医保不予报销的范围</a:t>
            </a:r>
            <a:endParaRPr lang="zh-CN" altLang="en-US" sz="3200" b="1" u="none">
              <a:solidFill>
                <a:srgbClr val="2106EA"/>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amond(out)">
                                      <p:cBhvr>
                                        <p:cTn id="7" dur="1000"/>
                                        <p:tgtEl>
                                          <p:spTgt spid="3993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6389"/>
                                        </p:tgtEl>
                                        <p:attrNameLst>
                                          <p:attrName>style.visibility</p:attrName>
                                        </p:attrNameLst>
                                      </p:cBhvr>
                                      <p:to>
                                        <p:strVal val="visible"/>
                                      </p:to>
                                    </p:set>
                                    <p:animEffect transition="in" filter="fade">
                                      <p:cBhvr>
                                        <p:cTn id="11" dur="1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981" name="表格 40980"/>
          <p:cNvGraphicFramePr/>
          <p:nvPr/>
        </p:nvGraphicFramePr>
        <p:xfrm>
          <a:off x="1377950" y="1806575"/>
          <a:ext cx="10144125" cy="3089275"/>
        </p:xfrm>
        <a:graphic>
          <a:graphicData uri="http://schemas.openxmlformats.org/drawingml/2006/table">
            <a:tbl>
              <a:tblPr/>
              <a:tblGrid>
                <a:gridCol w="3038475"/>
                <a:gridCol w="7105650"/>
              </a:tblGrid>
              <a:tr h="584200">
                <a:tc gridSpan="2">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b="1">
                          <a:solidFill>
                            <a:srgbClr val="000000"/>
                          </a:solidFill>
                          <a:latin typeface="华文细黑" pitchFamily="2" charset="-122"/>
                          <a:ea typeface="华文细黑" pitchFamily="2" charset="-122"/>
                        </a:rPr>
                        <a:t>大学生医保与普</a:t>
                      </a:r>
                      <a:r>
                        <a:rPr lang="zh-CN" altLang="en-US" b="1" dirty="0">
                          <a:solidFill>
                            <a:srgbClr val="000000"/>
                          </a:solidFill>
                          <a:latin typeface="华文细黑" pitchFamily="2" charset="-122"/>
                          <a:ea typeface="华文细黑" pitchFamily="2" charset="-122"/>
                        </a:rPr>
                        <a:t>通城乡居</a:t>
                      </a:r>
                      <a:r>
                        <a:rPr lang="zh-CN" altLang="en-US" b="1">
                          <a:solidFill>
                            <a:srgbClr val="000000"/>
                          </a:solidFill>
                          <a:latin typeface="华文细黑" pitchFamily="2" charset="-122"/>
                          <a:ea typeface="华文细黑" pitchFamily="2" charset="-122"/>
                        </a:rPr>
                        <a:t>民医保</a:t>
                      </a:r>
                      <a:endParaRPr lang="zh-CN" altLang="en-US" sz="18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08000">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相同点</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algn="ctr" fontAlgn="ctr">
                        <a:lnSpc>
                          <a:spcPct val="100000"/>
                        </a:lnSpc>
                        <a:spcBef>
                          <a:spcPct val="0"/>
                        </a:spcBef>
                        <a:buNone/>
                      </a:pPr>
                      <a:r>
                        <a:rPr lang="zh-CN" altLang="en-US" sz="2000" b="1">
                          <a:solidFill>
                            <a:srgbClr val="000000"/>
                          </a:solidFill>
                          <a:latin typeface="华文细黑" pitchFamily="2" charset="-122"/>
                          <a:ea typeface="华文细黑" pitchFamily="2" charset="-122"/>
                        </a:rPr>
                        <a:t>不同点</a:t>
                      </a:r>
                      <a:endParaRPr lang="zh-CN" altLang="en-US" sz="2000" b="1">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95488">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fontAlgn="ctr">
                        <a:lnSpc>
                          <a:spcPct val="125000"/>
                        </a:lnSpc>
                        <a:spcBef>
                          <a:spcPct val="0"/>
                        </a:spcBef>
                        <a:buNone/>
                      </a:pPr>
                      <a:r>
                        <a:rPr lang="en-US" altLang="x-none" sz="2000" b="1">
                          <a:solidFill>
                            <a:srgbClr val="000000"/>
                          </a:solidFill>
                          <a:latin typeface="华文细黑" pitchFamily="2" charset="-122"/>
                          <a:ea typeface="华文细黑" pitchFamily="2" charset="-122"/>
                        </a:rPr>
                        <a:t>1.</a:t>
                      </a:r>
                      <a:r>
                        <a:rPr lang="zh-CN" altLang="en-US" sz="2000" b="1" dirty="0">
                          <a:solidFill>
                            <a:srgbClr val="000000"/>
                          </a:solidFill>
                          <a:latin typeface="华文细黑" pitchFamily="2" charset="-122"/>
                          <a:ea typeface="华文细黑" pitchFamily="2" charset="-122"/>
                        </a:rPr>
                        <a:t>都分一档、二档；</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x-none" sz="2000" b="1">
                          <a:solidFill>
                            <a:srgbClr val="000000"/>
                          </a:solidFill>
                          <a:latin typeface="华文细黑" pitchFamily="2" charset="-122"/>
                          <a:ea typeface="华文细黑" pitchFamily="2" charset="-122"/>
                        </a:rPr>
                        <a:t>2.</a:t>
                      </a:r>
                      <a:r>
                        <a:rPr lang="zh-CN" altLang="en-US" sz="2000" b="1" dirty="0">
                          <a:solidFill>
                            <a:srgbClr val="000000"/>
                          </a:solidFill>
                          <a:latin typeface="华文细黑" pitchFamily="2" charset="-122"/>
                          <a:ea typeface="华文细黑" pitchFamily="2" charset="-122"/>
                        </a:rPr>
                        <a:t>普通门诊、计划生育报销限额一致；</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x-none" sz="2000" b="1">
                          <a:solidFill>
                            <a:srgbClr val="000000"/>
                          </a:solidFill>
                          <a:latin typeface="华文细黑" pitchFamily="2" charset="-122"/>
                          <a:ea typeface="华文细黑" pitchFamily="2" charset="-122"/>
                        </a:rPr>
                        <a:t>3.</a:t>
                      </a:r>
                      <a:r>
                        <a:rPr lang="zh-CN" altLang="en-US" sz="2000" b="1" dirty="0">
                          <a:solidFill>
                            <a:srgbClr val="000000"/>
                          </a:solidFill>
                          <a:latin typeface="华文细黑" pitchFamily="2" charset="-122"/>
                          <a:ea typeface="华文细黑" pitchFamily="2" charset="-122"/>
                        </a:rPr>
                        <a:t>特殊疾病种类一致； </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x-none" sz="2000" b="1">
                          <a:solidFill>
                            <a:srgbClr val="000000"/>
                          </a:solidFill>
                          <a:latin typeface="华文细黑" pitchFamily="2" charset="-122"/>
                          <a:ea typeface="华文细黑" pitchFamily="2" charset="-122"/>
                        </a:rPr>
                        <a:t>4.</a:t>
                      </a:r>
                      <a:r>
                        <a:rPr lang="zh-CN" altLang="en-US" sz="2000" b="1" dirty="0">
                          <a:solidFill>
                            <a:srgbClr val="000000"/>
                          </a:solidFill>
                          <a:latin typeface="华文细黑" pitchFamily="2" charset="-122"/>
                          <a:ea typeface="华文细黑" pitchFamily="2" charset="-122"/>
                        </a:rPr>
                        <a:t>申报流程一致。</a:t>
                      </a:r>
                      <a:endParaRPr lang="zh-CN" altLang="en-US" sz="2000" b="1" dirty="0">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mn-lt"/>
                          <a:ea typeface="+mn-ea"/>
                          <a:cs typeface="+mn-cs"/>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lvl="0" indent="0" fontAlgn="ctr">
                        <a:lnSpc>
                          <a:spcPct val="125000"/>
                        </a:lnSpc>
                        <a:spcBef>
                          <a:spcPct val="0"/>
                        </a:spcBef>
                        <a:buNone/>
                      </a:pPr>
                      <a:r>
                        <a:rPr lang="en-US" altLang="x-none" sz="2000" b="1">
                          <a:solidFill>
                            <a:srgbClr val="000000"/>
                          </a:solidFill>
                          <a:latin typeface="华文细黑" pitchFamily="2" charset="-122"/>
                          <a:ea typeface="华文细黑" pitchFamily="2" charset="-122"/>
                        </a:rPr>
                        <a:t>1.</a:t>
                      </a:r>
                      <a:r>
                        <a:rPr lang="zh-CN" altLang="en-US" sz="2000" b="1" dirty="0">
                          <a:solidFill>
                            <a:srgbClr val="000000"/>
                          </a:solidFill>
                          <a:latin typeface="华文细黑" pitchFamily="2" charset="-122"/>
                          <a:ea typeface="华文细黑" pitchFamily="2" charset="-122"/>
                        </a:rPr>
                        <a:t>重大疾病、住院报销比例同比，大学生医保可</a:t>
                      </a:r>
                      <a:r>
                        <a:rPr lang="zh-CN" altLang="en-US" sz="2000" b="1" u="sng" dirty="0">
                          <a:solidFill>
                            <a:srgbClr val="FF0000"/>
                          </a:solidFill>
                          <a:latin typeface="华文细黑" pitchFamily="2" charset="-122"/>
                          <a:ea typeface="华文细黑" pitchFamily="2" charset="-122"/>
                        </a:rPr>
                        <a:t>高出</a:t>
                      </a:r>
                      <a:r>
                        <a:rPr lang="en-US" altLang="x-none" sz="2000" b="1" u="sng">
                          <a:solidFill>
                            <a:srgbClr val="FF0000"/>
                          </a:solidFill>
                          <a:latin typeface="华文细黑" pitchFamily="2" charset="-122"/>
                          <a:ea typeface="华文细黑" pitchFamily="2" charset="-122"/>
                        </a:rPr>
                        <a:t>20%</a:t>
                      </a:r>
                      <a:r>
                        <a:rPr lang="zh-CN" altLang="en-US" sz="2000" b="1" dirty="0">
                          <a:solidFill>
                            <a:srgbClr val="000000"/>
                          </a:solidFill>
                          <a:latin typeface="华文细黑" pitchFamily="2" charset="-122"/>
                          <a:ea typeface="华文细黑" pitchFamily="2" charset="-122"/>
                        </a:rPr>
                        <a:t>；</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zh-CN" sz="2000" b="1">
                          <a:solidFill>
                            <a:srgbClr val="000000"/>
                          </a:solidFill>
                          <a:latin typeface="华文细黑" pitchFamily="2" charset="-122"/>
                          <a:ea typeface="华文细黑" pitchFamily="2" charset="-122"/>
                        </a:rPr>
                        <a:t>2</a:t>
                      </a:r>
                      <a:r>
                        <a:rPr lang="en-US" altLang="x-none" sz="2000" b="1">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慢性疾病报销金额同比，大学生医保</a:t>
                      </a:r>
                      <a:r>
                        <a:rPr lang="zh-CN" altLang="en-US" sz="2000" b="1" u="sng" dirty="0">
                          <a:solidFill>
                            <a:srgbClr val="FF0000"/>
                          </a:solidFill>
                          <a:latin typeface="华文细黑" pitchFamily="2" charset="-122"/>
                          <a:ea typeface="华文细黑" pitchFamily="2" charset="-122"/>
                        </a:rPr>
                        <a:t>多</a:t>
                      </a:r>
                      <a:r>
                        <a:rPr lang="en-US" altLang="x-none" sz="2000" b="1" u="sng">
                          <a:solidFill>
                            <a:srgbClr val="FF0000"/>
                          </a:solidFill>
                          <a:latin typeface="华文细黑" pitchFamily="2" charset="-122"/>
                          <a:ea typeface="华文细黑" pitchFamily="2" charset="-122"/>
                        </a:rPr>
                        <a:t>1</a:t>
                      </a:r>
                      <a:r>
                        <a:rPr lang="zh-CN" altLang="en-US" sz="2000" b="1" u="sng" dirty="0">
                          <a:solidFill>
                            <a:srgbClr val="FF0000"/>
                          </a:solidFill>
                          <a:latin typeface="华文细黑" pitchFamily="2" charset="-122"/>
                          <a:ea typeface="华文细黑" pitchFamily="2" charset="-122"/>
                        </a:rPr>
                        <a:t>倍</a:t>
                      </a:r>
                      <a:r>
                        <a:rPr lang="zh-CN" altLang="en-US" sz="2000" b="1" dirty="0">
                          <a:solidFill>
                            <a:srgbClr val="000000"/>
                          </a:solidFill>
                          <a:latin typeface="华文细黑" pitchFamily="2" charset="-122"/>
                          <a:ea typeface="华文细黑" pitchFamily="2" charset="-122"/>
                        </a:rPr>
                        <a:t>； </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zh-CN" sz="2000" b="1">
                          <a:solidFill>
                            <a:srgbClr val="000000"/>
                          </a:solidFill>
                          <a:latin typeface="华文细黑" pitchFamily="2" charset="-122"/>
                          <a:ea typeface="华文细黑" pitchFamily="2" charset="-122"/>
                        </a:rPr>
                        <a:t>3</a:t>
                      </a:r>
                      <a:r>
                        <a:rPr lang="en-US" altLang="x-none" sz="2000" b="1">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大学生医保享有</a:t>
                      </a:r>
                      <a:r>
                        <a:rPr lang="zh-CN" altLang="en-US" sz="2000" b="1" u="sng" dirty="0">
                          <a:solidFill>
                            <a:srgbClr val="FF0000"/>
                          </a:solidFill>
                          <a:latin typeface="华文细黑" pitchFamily="2" charset="-122"/>
                          <a:ea typeface="华文细黑" pitchFamily="2" charset="-122"/>
                        </a:rPr>
                        <a:t>意外伤害</a:t>
                      </a:r>
                      <a:r>
                        <a:rPr lang="zh-CN" altLang="en-US" sz="2000" b="1" dirty="0">
                          <a:solidFill>
                            <a:srgbClr val="000000"/>
                          </a:solidFill>
                          <a:latin typeface="华文细黑" pitchFamily="2" charset="-122"/>
                          <a:ea typeface="华文细黑" pitchFamily="2" charset="-122"/>
                        </a:rPr>
                        <a:t>； </a:t>
                      </a:r>
                      <a:endParaRPr lang="zh-CN" altLang="en-US" sz="20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zh-CN" sz="2000" b="1">
                          <a:solidFill>
                            <a:srgbClr val="000000"/>
                          </a:solidFill>
                          <a:latin typeface="华文细黑" pitchFamily="2" charset="-122"/>
                          <a:ea typeface="华文细黑" pitchFamily="2" charset="-122"/>
                        </a:rPr>
                        <a:t>4.</a:t>
                      </a:r>
                      <a:r>
                        <a:rPr lang="zh-CN" altLang="en-US" sz="2000" b="1" dirty="0">
                          <a:solidFill>
                            <a:srgbClr val="000000"/>
                          </a:solidFill>
                          <a:latin typeface="华文细黑" pitchFamily="2" charset="-122"/>
                          <a:ea typeface="华文细黑" pitchFamily="2" charset="-122"/>
                        </a:rPr>
                        <a:t>缴费水平不一样</a:t>
                      </a:r>
                      <a:r>
                        <a:rPr lang="zh-CN" altLang="en-US" sz="1600" b="1" dirty="0">
                          <a:solidFill>
                            <a:srgbClr val="000000"/>
                          </a:solidFill>
                          <a:latin typeface="华文细黑" pitchFamily="2" charset="-122"/>
                          <a:ea typeface="华文细黑" pitchFamily="2" charset="-122"/>
                        </a:rPr>
                        <a:t>（比普通居民医保缴费水平低）</a:t>
                      </a:r>
                      <a:endParaRPr lang="zh-CN" altLang="en-US" sz="1600" b="1" dirty="0">
                        <a:solidFill>
                          <a:srgbClr val="000000"/>
                        </a:solidFill>
                        <a:latin typeface="华文细黑" pitchFamily="2" charset="-122"/>
                        <a:ea typeface="华文细黑" pitchFamily="2" charset="-122"/>
                      </a:endParaRPr>
                    </a:p>
                    <a:p>
                      <a:pPr marL="0" lvl="0" indent="0" fontAlgn="ctr">
                        <a:lnSpc>
                          <a:spcPct val="125000"/>
                        </a:lnSpc>
                        <a:spcBef>
                          <a:spcPct val="0"/>
                        </a:spcBef>
                        <a:buNone/>
                      </a:pPr>
                      <a:r>
                        <a:rPr lang="en-US" altLang="zh-CN" sz="2000" b="1">
                          <a:solidFill>
                            <a:srgbClr val="000000"/>
                          </a:solidFill>
                          <a:latin typeface="华文细黑" pitchFamily="2" charset="-122"/>
                          <a:ea typeface="华文细黑" pitchFamily="2" charset="-122"/>
                        </a:rPr>
                        <a:t>5</a:t>
                      </a:r>
                      <a:r>
                        <a:rPr lang="en-US" altLang="x-none" sz="2000" b="1">
                          <a:solidFill>
                            <a:srgbClr val="000000"/>
                          </a:solidFill>
                          <a:latin typeface="华文细黑" pitchFamily="2" charset="-122"/>
                          <a:ea typeface="华文细黑" pitchFamily="2" charset="-122"/>
                        </a:rPr>
                        <a:t>.</a:t>
                      </a:r>
                      <a:r>
                        <a:rPr lang="zh-CN" altLang="en-US" sz="2000" b="1" dirty="0">
                          <a:solidFill>
                            <a:srgbClr val="000000"/>
                          </a:solidFill>
                          <a:latin typeface="华文细黑" pitchFamily="2" charset="-122"/>
                          <a:ea typeface="华文细黑" pitchFamily="2" charset="-122"/>
                        </a:rPr>
                        <a:t>待遇时间：普通居民以自然年，大学生以</a:t>
                      </a:r>
                      <a:r>
                        <a:rPr lang="zh-CN" altLang="en-US" sz="2000" b="1" u="sng" dirty="0">
                          <a:solidFill>
                            <a:srgbClr val="FF0000"/>
                          </a:solidFill>
                          <a:latin typeface="华文细黑" pitchFamily="2" charset="-122"/>
                          <a:ea typeface="华文细黑" pitchFamily="2" charset="-122"/>
                        </a:rPr>
                        <a:t>学年度</a:t>
                      </a:r>
                      <a:r>
                        <a:rPr lang="zh-CN" altLang="en-US" sz="2000" b="1" dirty="0">
                          <a:solidFill>
                            <a:srgbClr val="000000"/>
                          </a:solidFill>
                          <a:latin typeface="华文细黑" pitchFamily="2" charset="-122"/>
                          <a:ea typeface="华文细黑" pitchFamily="2" charset="-122"/>
                        </a:rPr>
                        <a:t>。</a:t>
                      </a:r>
                      <a:r>
                        <a:rPr lang="en-US" altLang="zh-CN" sz="2000" b="1">
                          <a:solidFill>
                            <a:srgbClr val="000000"/>
                          </a:solidFill>
                          <a:latin typeface="华文细黑" pitchFamily="2" charset="-122"/>
                          <a:ea typeface="华文细黑" pitchFamily="2" charset="-122"/>
                        </a:rPr>
                        <a:t> </a:t>
                      </a:r>
                      <a:endParaRPr lang="en-US" altLang="zh-CN" sz="2000" b="1">
                        <a:solidFill>
                          <a:srgbClr val="000000"/>
                        </a:solidFill>
                        <a:latin typeface="华文细黑" pitchFamily="2" charset="-122"/>
                        <a:ea typeface="华文细黑" pitchFamily="2"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7425" name="矩形 5"/>
          <p:cNvSpPr/>
          <p:nvPr/>
        </p:nvSpPr>
        <p:spPr>
          <a:xfrm>
            <a:off x="1914525" y="5083175"/>
            <a:ext cx="8637588" cy="1335088"/>
          </a:xfrm>
          <a:prstGeom prst="rect">
            <a:avLst/>
          </a:prstGeom>
          <a:noFill/>
          <a:ln w="9525">
            <a:noFill/>
          </a:ln>
        </p:spPr>
        <p:txBody>
          <a:bodyPr anchor="ctr"/>
          <a:p>
            <a:pPr>
              <a:lnSpc>
                <a:spcPct val="150000"/>
              </a:lnSpc>
            </a:pPr>
            <a:r>
              <a:rPr lang="zh-CN" altLang="en-US" sz="2000" b="1" u="none" dirty="0">
                <a:latin typeface="华文细黑" pitchFamily="2" charset="-122"/>
                <a:ea typeface="华文细黑" pitchFamily="2" charset="-122"/>
              </a:rPr>
              <a:t>重庆市内同学，尽量选择大学生医保！（</a:t>
            </a:r>
            <a:r>
              <a:rPr lang="zh-CN" altLang="en-US" sz="2000" b="1" u="none" dirty="0">
                <a:solidFill>
                  <a:srgbClr val="FF0000"/>
                </a:solidFill>
                <a:latin typeface="华文细黑" pitchFamily="2" charset="-122"/>
                <a:ea typeface="华文细黑" pitchFamily="2" charset="-122"/>
              </a:rPr>
              <a:t>享受民政救助除外</a:t>
            </a:r>
            <a:r>
              <a:rPr lang="zh-CN" altLang="en-US" sz="2000" b="1" u="none" dirty="0">
                <a:latin typeface="华文细黑" pitchFamily="2" charset="-122"/>
                <a:ea typeface="华文细黑" pitchFamily="2" charset="-122"/>
              </a:rPr>
              <a:t>）</a:t>
            </a:r>
            <a:endParaRPr lang="zh-CN" altLang="en-US" sz="2000" b="1" u="none" dirty="0">
              <a:latin typeface="华文细黑" pitchFamily="2" charset="-122"/>
              <a:ea typeface="华文细黑" pitchFamily="2" charset="-122"/>
            </a:endParaRPr>
          </a:p>
          <a:p>
            <a:pPr>
              <a:lnSpc>
                <a:spcPct val="150000"/>
              </a:lnSpc>
            </a:pPr>
            <a:r>
              <a:rPr lang="zh-CN" altLang="en-US" sz="2000" b="1" u="none" dirty="0">
                <a:latin typeface="华文细黑" pitchFamily="2" charset="-122"/>
                <a:ea typeface="华文细黑" pitchFamily="2" charset="-122"/>
              </a:rPr>
              <a:t>市外同学可以重复购买大学生医保！</a:t>
            </a:r>
            <a:endParaRPr lang="zh-CN" altLang="en-US" sz="2000" b="1" u="none" dirty="0">
              <a:latin typeface="华文细黑" pitchFamily="2" charset="-122"/>
              <a:ea typeface="华文细黑" pitchFamily="2" charset="-122"/>
            </a:endParaRPr>
          </a:p>
          <a:p>
            <a:pPr>
              <a:lnSpc>
                <a:spcPct val="150000"/>
              </a:lnSpc>
            </a:pPr>
            <a:r>
              <a:rPr lang="zh-CN" altLang="en-US" sz="2000" b="1" u="none" dirty="0">
                <a:latin typeface="华文细黑" pitchFamily="2" charset="-122"/>
                <a:ea typeface="华文细黑" pitchFamily="2" charset="-122"/>
              </a:rPr>
              <a:t>参加商业保险同学仍可以重复购买大学生医保！</a:t>
            </a:r>
            <a:endParaRPr lang="zh-CN" altLang="en-US" sz="2000" b="1" u="none" dirty="0">
              <a:latin typeface="华文细黑" pitchFamily="2" charset="-122"/>
              <a:ea typeface="华文细黑" pitchFamily="2" charset="-122"/>
            </a:endParaRPr>
          </a:p>
        </p:txBody>
      </p:sp>
      <p:sp>
        <p:nvSpPr>
          <p:cNvPr id="21519" name="文本框 27"/>
          <p:cNvSpPr txBox="1"/>
          <p:nvPr/>
        </p:nvSpPr>
        <p:spPr>
          <a:xfrm>
            <a:off x="3562350" y="938213"/>
            <a:ext cx="5726113" cy="579437"/>
          </a:xfrm>
          <a:prstGeom prst="rect">
            <a:avLst/>
          </a:prstGeom>
          <a:noFill/>
          <a:ln w="9525">
            <a:noFill/>
          </a:ln>
        </p:spPr>
        <p:txBody>
          <a:bodyPr anchor="t">
            <a:spAutoFit/>
          </a:bodyPr>
          <a:p>
            <a:pPr algn="ctr"/>
            <a:r>
              <a:rPr lang="zh-CN" altLang="en-US" sz="3200" b="1" u="none" dirty="0">
                <a:solidFill>
                  <a:srgbClr val="2106EA"/>
                </a:solidFill>
                <a:latin typeface="黑体" panose="02010609060101010101" pitchFamily="2" charset="-122"/>
                <a:ea typeface="黑体" panose="02010609060101010101" pitchFamily="2" charset="-122"/>
              </a:rPr>
              <a:t>（八）大学生医保优势</a:t>
            </a:r>
            <a:endParaRPr lang="zh-CN" altLang="en-US" sz="3200" b="1" u="none">
              <a:solidFill>
                <a:srgbClr val="2106EA"/>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0981"/>
                                        </p:tgtEl>
                                        <p:attrNameLst>
                                          <p:attrName>style.visibility</p:attrName>
                                        </p:attrNameLst>
                                      </p:cBhvr>
                                      <p:to>
                                        <p:strVal val="visible"/>
                                      </p:to>
                                    </p:set>
                                    <p:animEffect transition="in" filter="diamond(in)">
                                      <p:cBhvr>
                                        <p:cTn id="7" dur="1000"/>
                                        <p:tgtEl>
                                          <p:spTgt spid="409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25"/>
                                        </p:tgtEl>
                                        <p:attrNameLst>
                                          <p:attrName>style.visibility</p:attrName>
                                        </p:attrNameLst>
                                      </p:cBhvr>
                                      <p:to>
                                        <p:strVal val="visible"/>
                                      </p:to>
                                    </p:set>
                                    <p:animEffect transition="in" filter="fade">
                                      <p:cBhvr>
                                        <p:cTn id="12" dur="1000"/>
                                        <p:tgtEl>
                                          <p:spTgt spid="17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占位符 5122"/>
          <p:cNvSpPr/>
          <p:nvPr/>
        </p:nvSpPr>
        <p:spPr>
          <a:xfrm>
            <a:off x="1154113" y="1411288"/>
            <a:ext cx="10233025" cy="3494087"/>
          </a:xfrm>
          <a:prstGeom prst="rect">
            <a:avLst/>
          </a:prstGeom>
          <a:noFill/>
          <a:ln w="9525">
            <a:noFill/>
          </a:ln>
        </p:spPr>
        <p:txBody>
          <a:bodyPr anchor="t"/>
          <a:p>
            <a:pPr marL="228600" indent="-228600" eaLnBrk="0" hangingPunct="0">
              <a:lnSpc>
                <a:spcPct val="150000"/>
              </a:lnSpc>
              <a:spcBef>
                <a:spcPts val="1000"/>
              </a:spcBef>
              <a:buClr>
                <a:srgbClr val="FF0000"/>
              </a:buClr>
              <a:buFont typeface="Wingdings" panose="05000000000000000000" pitchFamily="2" charset="2"/>
              <a:buNone/>
            </a:pPr>
            <a:r>
              <a:rPr lang="zh-CN" altLang="en-US" sz="3200" b="1" u="none" dirty="0">
                <a:solidFill>
                  <a:srgbClr val="FF0000"/>
                </a:solidFill>
                <a:latin typeface="Calibri" panose="020F0502020204030204" pitchFamily="34" charset="0"/>
                <a:ea typeface="黑体" panose="02010609060101010101" pitchFamily="2" charset="-122"/>
              </a:rPr>
              <a:t>举例：</a:t>
            </a:r>
            <a:r>
              <a:rPr lang="zh-CN" altLang="en-US" sz="2400" b="1" u="none" dirty="0">
                <a:latin typeface="Calibri" panose="020F0502020204030204" pitchFamily="34" charset="0"/>
                <a:ea typeface="宋体" panose="02010600030101010101" pitchFamily="2" charset="-122"/>
              </a:rPr>
              <a:t>王某某，男性，</a:t>
            </a:r>
            <a:r>
              <a:rPr lang="en-US" altLang="zh-CN" sz="2400" b="1" u="none">
                <a:latin typeface="Calibri" panose="020F0502020204030204" pitchFamily="34" charset="0"/>
                <a:ea typeface="宋体" panose="02010600030101010101" pitchFamily="2" charset="-122"/>
              </a:rPr>
              <a:t>18</a:t>
            </a:r>
            <a:r>
              <a:rPr lang="zh-CN" altLang="en-US" sz="2400" b="1" u="none" dirty="0">
                <a:latin typeface="Calibri" panose="020F0502020204030204" pitchFamily="34" charset="0"/>
                <a:ea typeface="宋体" panose="02010600030101010101" pitchFamily="2" charset="-122"/>
              </a:rPr>
              <a:t>岁，为重庆某高校大学生。</a:t>
            </a:r>
            <a:r>
              <a:rPr lang="en-US" altLang="zh-CN" sz="2400" b="1" u="none">
                <a:latin typeface="Calibri" panose="020F0502020204030204" pitchFamily="34" charset="0"/>
                <a:ea typeface="宋体" panose="02010600030101010101" pitchFamily="2" charset="-122"/>
              </a:rPr>
              <a:t>9</a:t>
            </a:r>
            <a:r>
              <a:rPr lang="zh-CN" altLang="en-US" sz="2400" b="1" u="none" dirty="0">
                <a:latin typeface="Calibri" panose="020F0502020204030204" pitchFamily="34" charset="0"/>
                <a:ea typeface="宋体" panose="02010600030101010101" pitchFamily="2" charset="-122"/>
              </a:rPr>
              <a:t>月</a:t>
            </a:r>
            <a:r>
              <a:rPr lang="en-US" altLang="zh-CN" sz="2400" b="1" u="none">
                <a:latin typeface="Calibri" panose="020F0502020204030204" pitchFamily="34" charset="0"/>
                <a:ea typeface="宋体" panose="02010600030101010101" pitchFamily="2" charset="-122"/>
              </a:rPr>
              <a:t>2</a:t>
            </a:r>
            <a:r>
              <a:rPr lang="zh-CN" altLang="en-US" sz="2400" b="1" u="none" dirty="0">
                <a:latin typeface="Calibri" panose="020F0502020204030204" pitchFamily="34" charset="0"/>
                <a:ea typeface="宋体" panose="02010600030101010101" pitchFamily="2" charset="-122"/>
              </a:rPr>
              <a:t>日急性化脓性阑尾炎在市内某三甲医院住院手术治疗，需医疗费用约</a:t>
            </a:r>
            <a:r>
              <a:rPr lang="en-US" altLang="zh-CN" sz="2400" b="1" u="none">
                <a:latin typeface="Calibri" panose="020F0502020204030204" pitchFamily="34" charset="0"/>
                <a:ea typeface="宋体" panose="02010600030101010101" pitchFamily="2" charset="-122"/>
              </a:rPr>
              <a:t>2万元</a:t>
            </a:r>
            <a:r>
              <a:rPr lang="zh-CN" altLang="en-US" sz="2400" b="1" u="none">
                <a:latin typeface="Calibri" panose="020F0502020204030204" pitchFamily="34" charset="0"/>
                <a:ea typeface="宋体" panose="02010600030101010101" pitchFamily="2" charset="-122"/>
              </a:rPr>
              <a:t>，其中甲类费用为</a:t>
            </a:r>
            <a:r>
              <a:rPr lang="en-US" altLang="zh-CN" sz="2400" b="1" u="none">
                <a:latin typeface="Calibri" panose="020F0502020204030204" pitchFamily="34" charset="0"/>
                <a:ea typeface="宋体" panose="02010600030101010101" pitchFamily="2" charset="-122"/>
              </a:rPr>
              <a:t>10000</a:t>
            </a:r>
            <a:r>
              <a:rPr lang="zh-CN" altLang="en-US" sz="2400" b="1" u="none">
                <a:latin typeface="Calibri" panose="020F0502020204030204" pitchFamily="34" charset="0"/>
                <a:ea typeface="宋体" panose="02010600030101010101" pitchFamily="2" charset="-122"/>
              </a:rPr>
              <a:t>元，乙类费用为</a:t>
            </a:r>
            <a:r>
              <a:rPr lang="en-US" altLang="zh-CN" sz="2400" b="1" u="none">
                <a:latin typeface="Calibri" panose="020F0502020204030204" pitchFamily="34" charset="0"/>
                <a:ea typeface="宋体" panose="02010600030101010101" pitchFamily="2" charset="-122"/>
              </a:rPr>
              <a:t>9000</a:t>
            </a:r>
            <a:r>
              <a:rPr lang="zh-CN" altLang="en-US" sz="2400" b="1" u="none">
                <a:latin typeface="Calibri" panose="020F0502020204030204" pitchFamily="34" charset="0"/>
                <a:ea typeface="宋体" panose="02010600030101010101" pitchFamily="2" charset="-122"/>
              </a:rPr>
              <a:t>元，自费费用为</a:t>
            </a:r>
            <a:r>
              <a:rPr lang="en-US" altLang="zh-CN" sz="2400" b="1" u="none">
                <a:latin typeface="Calibri" panose="020F0502020204030204" pitchFamily="34" charset="0"/>
                <a:ea typeface="宋体" panose="02010600030101010101" pitchFamily="2" charset="-122"/>
              </a:rPr>
              <a:t>1000</a:t>
            </a:r>
            <a:r>
              <a:rPr lang="zh-CN" altLang="en-US" sz="2400" b="1" u="none">
                <a:latin typeface="Calibri" panose="020F0502020204030204" pitchFamily="34" charset="0"/>
                <a:ea typeface="宋体" panose="02010600030101010101" pitchFamily="2" charset="-122"/>
              </a:rPr>
              <a:t>元。</a:t>
            </a:r>
            <a:endParaRPr lang="zh-CN" altLang="en-US" sz="2400" b="1" u="none">
              <a:latin typeface="Calibri" panose="020F0502020204030204" pitchFamily="34" charset="0"/>
              <a:ea typeface="宋体" panose="02010600030101010101" pitchFamily="2" charset="-122"/>
            </a:endParaRPr>
          </a:p>
          <a:p>
            <a:pPr marL="228600" indent="-228600" eaLnBrk="0" hangingPunct="0">
              <a:lnSpc>
                <a:spcPct val="150000"/>
              </a:lnSpc>
              <a:spcBef>
                <a:spcPts val="1000"/>
              </a:spcBef>
              <a:buClr>
                <a:srgbClr val="FF0000"/>
              </a:buClr>
              <a:buFont typeface="Wingdings" panose="05000000000000000000" pitchFamily="2" charset="2"/>
              <a:buChar char="n"/>
            </a:pPr>
            <a:r>
              <a:rPr lang="zh-CN" altLang="en-US" sz="2400" b="1" u="none">
                <a:latin typeface="Calibri" panose="020F0502020204030204" pitchFamily="34" charset="0"/>
                <a:ea typeface="宋体" panose="02010600030101010101" pitchFamily="2" charset="-122"/>
              </a:rPr>
              <a:t>大学生医保：报销金</a:t>
            </a:r>
            <a:r>
              <a:rPr lang="zh-CN" altLang="en-US" sz="2400" b="1" u="none" dirty="0">
                <a:latin typeface="Calibri" panose="020F0502020204030204" pitchFamily="34" charset="0"/>
                <a:ea typeface="宋体" panose="02010600030101010101" pitchFamily="2" charset="-122"/>
              </a:rPr>
              <a:t>额</a:t>
            </a:r>
            <a:r>
              <a:rPr lang="en-US" altLang="zh-CN" sz="2400" b="1" u="none">
                <a:latin typeface="Calibri" panose="020F0502020204030204" pitchFamily="34" charset="0"/>
                <a:ea typeface="宋体" panose="02010600030101010101" pitchFamily="2" charset="-122"/>
              </a:rPr>
              <a:t>=</a:t>
            </a:r>
            <a:r>
              <a:rPr lang="zh-CN" altLang="en-US" sz="2400" b="1" u="none" dirty="0">
                <a:latin typeface="仿宋_GB2312" pitchFamily="49" charset="-122"/>
                <a:ea typeface="仿宋_GB2312" pitchFamily="49" charset="-122"/>
              </a:rPr>
              <a:t>（</a:t>
            </a:r>
            <a:r>
              <a:rPr lang="en-US" altLang="zh-CN" sz="2400" b="1" u="none">
                <a:latin typeface="仿宋_GB2312" pitchFamily="49" charset="-122"/>
                <a:ea typeface="仿宋_GB2312" pitchFamily="49" charset="-122"/>
              </a:rPr>
              <a:t>20000-</a:t>
            </a:r>
            <a:r>
              <a:rPr lang="zh-CN" altLang="en-US" sz="2400" b="1" u="none" dirty="0">
                <a:latin typeface="仿宋_GB2312" pitchFamily="49" charset="-122"/>
                <a:ea typeface="仿宋_GB2312" pitchFamily="49" charset="-122"/>
              </a:rPr>
              <a:t>乙类*</a:t>
            </a:r>
            <a:r>
              <a:rPr lang="en-US" altLang="zh-CN" sz="2400" b="1" u="none">
                <a:latin typeface="仿宋_GB2312" pitchFamily="49" charset="-122"/>
                <a:ea typeface="仿宋_GB2312" pitchFamily="49" charset="-122"/>
              </a:rPr>
              <a:t>10%-1000-800</a:t>
            </a:r>
            <a:r>
              <a:rPr lang="zh-CN" altLang="en-US" sz="2400" b="1" u="none" dirty="0">
                <a:latin typeface="仿宋_GB2312" pitchFamily="49" charset="-122"/>
                <a:ea typeface="仿宋_GB2312" pitchFamily="49" charset="-122"/>
              </a:rPr>
              <a:t>）</a:t>
            </a:r>
            <a:r>
              <a:rPr lang="en-US" altLang="zh-CN" sz="2400" b="1" u="none">
                <a:latin typeface="仿宋_GB2312" pitchFamily="49" charset="-122"/>
                <a:ea typeface="仿宋_GB2312" pitchFamily="49" charset="-122"/>
                <a:sym typeface="宋体" panose="02010600030101010101" pitchFamily="2" charset="-122"/>
              </a:rPr>
              <a:t>*</a:t>
            </a:r>
            <a:r>
              <a:rPr lang="en-US" altLang="zh-CN" sz="2400" b="1" u="none">
                <a:solidFill>
                  <a:srgbClr val="FF0000"/>
                </a:solidFill>
                <a:latin typeface="Calibri" panose="020F0502020204030204" pitchFamily="34" charset="0"/>
                <a:ea typeface="宋体" panose="02010600030101010101" pitchFamily="2" charset="-122"/>
              </a:rPr>
              <a:t>60%</a:t>
            </a:r>
            <a:r>
              <a:rPr lang="en-US" altLang="zh-CN" sz="2400" b="1" u="none">
                <a:latin typeface="仿宋_GB2312" pitchFamily="49" charset="-122"/>
                <a:ea typeface="仿宋_GB2312" pitchFamily="49" charset="-122"/>
                <a:sym typeface="宋体" panose="02010600030101010101" pitchFamily="2" charset="-122"/>
              </a:rPr>
              <a:t>=10380</a:t>
            </a:r>
            <a:r>
              <a:rPr lang="zh-CN" altLang="en-US" sz="2400" b="1" u="none" dirty="0">
                <a:latin typeface="仿宋_GB2312" pitchFamily="49" charset="-122"/>
                <a:ea typeface="仿宋_GB2312" pitchFamily="49" charset="-122"/>
                <a:sym typeface="宋体" panose="02010600030101010101" pitchFamily="2" charset="-122"/>
              </a:rPr>
              <a:t>元</a:t>
            </a:r>
            <a:endParaRPr lang="zh-CN" altLang="en-US" sz="2400" b="1" u="none">
              <a:latin typeface="仿宋_GB2312" pitchFamily="49" charset="-122"/>
              <a:ea typeface="仿宋_GB2312" pitchFamily="49" charset="-122"/>
              <a:sym typeface="宋体" panose="02010600030101010101" pitchFamily="2" charset="-122"/>
            </a:endParaRPr>
          </a:p>
          <a:p>
            <a:pPr marL="228600" indent="-228600" eaLnBrk="0" hangingPunct="0">
              <a:lnSpc>
                <a:spcPct val="150000"/>
              </a:lnSpc>
              <a:spcBef>
                <a:spcPts val="1000"/>
              </a:spcBef>
              <a:buClr>
                <a:srgbClr val="FF0000"/>
              </a:buClr>
              <a:buFont typeface="Wingdings" panose="05000000000000000000" pitchFamily="2" charset="2"/>
              <a:buChar char="n"/>
            </a:pPr>
            <a:r>
              <a:rPr lang="zh-CN" altLang="en-US" sz="2400" b="1" u="none" dirty="0">
                <a:latin typeface="Calibri" panose="020F0502020204030204" pitchFamily="34" charset="0"/>
                <a:ea typeface="宋体" panose="02010600030101010101" pitchFamily="2" charset="-122"/>
                <a:sym typeface="宋体" panose="02010600030101010101" pitchFamily="2" charset="-122"/>
              </a:rPr>
              <a:t>普通居</a:t>
            </a:r>
            <a:r>
              <a:rPr lang="zh-CN" altLang="en-US" sz="2400" b="1" u="none">
                <a:latin typeface="Calibri" panose="020F0502020204030204" pitchFamily="34" charset="0"/>
                <a:ea typeface="宋体" panose="02010600030101010101" pitchFamily="2" charset="-122"/>
                <a:sym typeface="宋体" panose="02010600030101010101" pitchFamily="2" charset="-122"/>
              </a:rPr>
              <a:t>民医保：报销</a:t>
            </a:r>
            <a:r>
              <a:rPr lang="zh-CN" altLang="en-US" sz="2400" b="1" u="none" dirty="0">
                <a:latin typeface="Calibri" panose="020F0502020204030204" pitchFamily="34" charset="0"/>
                <a:ea typeface="宋体" panose="02010600030101010101" pitchFamily="2" charset="-122"/>
                <a:sym typeface="宋体" panose="02010600030101010101" pitchFamily="2" charset="-122"/>
              </a:rPr>
              <a:t>金额</a:t>
            </a:r>
            <a:r>
              <a:rPr lang="en-US" altLang="zh-CN" sz="2400" b="1" u="none">
                <a:latin typeface="Calibri" panose="020F0502020204030204" pitchFamily="34" charset="0"/>
                <a:ea typeface="宋体" panose="02010600030101010101" pitchFamily="2" charset="-122"/>
              </a:rPr>
              <a:t>=</a:t>
            </a:r>
            <a:r>
              <a:rPr lang="zh-CN" altLang="en-US" sz="2400" b="1" u="none" dirty="0">
                <a:latin typeface="仿宋_GB2312" pitchFamily="49" charset="-122"/>
                <a:ea typeface="仿宋_GB2312" pitchFamily="49" charset="-122"/>
              </a:rPr>
              <a:t>（</a:t>
            </a:r>
            <a:r>
              <a:rPr lang="en-US" altLang="zh-CN" sz="2400" b="1" u="none">
                <a:latin typeface="仿宋_GB2312" pitchFamily="49" charset="-122"/>
                <a:ea typeface="仿宋_GB2312" pitchFamily="49" charset="-122"/>
              </a:rPr>
              <a:t>20000-</a:t>
            </a:r>
            <a:r>
              <a:rPr lang="zh-CN" altLang="en-US" sz="2400" b="1" u="none" dirty="0">
                <a:latin typeface="仿宋_GB2312" pitchFamily="49" charset="-122"/>
                <a:ea typeface="仿宋_GB2312" pitchFamily="49" charset="-122"/>
              </a:rPr>
              <a:t>乙类*</a:t>
            </a:r>
            <a:r>
              <a:rPr lang="en-US" altLang="zh-CN" sz="2400" b="1" u="none">
                <a:latin typeface="仿宋_GB2312" pitchFamily="49" charset="-122"/>
                <a:ea typeface="仿宋_GB2312" pitchFamily="49" charset="-122"/>
              </a:rPr>
              <a:t>10%-1000-800</a:t>
            </a:r>
            <a:r>
              <a:rPr lang="zh-CN" altLang="en-US" sz="2400" b="1" u="none" dirty="0">
                <a:latin typeface="仿宋_GB2312" pitchFamily="49" charset="-122"/>
                <a:ea typeface="仿宋_GB2312" pitchFamily="49" charset="-122"/>
              </a:rPr>
              <a:t>）</a:t>
            </a:r>
            <a:r>
              <a:rPr lang="en-US" altLang="zh-CN" sz="2400" b="1" u="none">
                <a:latin typeface="仿宋_GB2312" pitchFamily="49" charset="-122"/>
                <a:ea typeface="仿宋_GB2312" pitchFamily="49" charset="-122"/>
                <a:sym typeface="宋体" panose="02010600030101010101" pitchFamily="2" charset="-122"/>
              </a:rPr>
              <a:t>*</a:t>
            </a:r>
            <a:r>
              <a:rPr lang="en-US" altLang="zh-CN" sz="2400" b="1" u="none">
                <a:solidFill>
                  <a:srgbClr val="FF0000"/>
                </a:solidFill>
                <a:latin typeface="Calibri" panose="020F0502020204030204" pitchFamily="34" charset="0"/>
                <a:ea typeface="宋体" panose="02010600030101010101" pitchFamily="2" charset="-122"/>
                <a:sym typeface="宋体" panose="02010600030101010101" pitchFamily="2" charset="-122"/>
              </a:rPr>
              <a:t>40%</a:t>
            </a:r>
            <a:r>
              <a:rPr lang="en-US" altLang="zh-CN" sz="2400" b="1" u="none">
                <a:latin typeface="仿宋_GB2312" pitchFamily="49" charset="-122"/>
                <a:ea typeface="仿宋_GB2312" pitchFamily="49" charset="-122"/>
                <a:sym typeface="宋体" panose="02010600030101010101" pitchFamily="2" charset="-122"/>
              </a:rPr>
              <a:t>=6920</a:t>
            </a:r>
            <a:r>
              <a:rPr lang="zh-CN" altLang="en-US" sz="2400" b="1" u="none" dirty="0">
                <a:latin typeface="仿宋_GB2312" pitchFamily="49" charset="-122"/>
                <a:ea typeface="仿宋_GB2312" pitchFamily="49" charset="-122"/>
                <a:sym typeface="宋体" panose="02010600030101010101" pitchFamily="2" charset="-122"/>
              </a:rPr>
              <a:t>元</a:t>
            </a:r>
            <a:endParaRPr lang="zh-CN" altLang="en-US" sz="2400" b="1" u="none" dirty="0">
              <a:latin typeface="仿宋_GB2312" pitchFamily="49" charset="-122"/>
              <a:ea typeface="仿宋_GB2312" pitchFamily="49" charset="-122"/>
              <a:sym typeface="宋体" panose="02010600030101010101" pitchFamily="2" charset="-122"/>
            </a:endParaRPr>
          </a:p>
        </p:txBody>
      </p:sp>
      <p:sp>
        <p:nvSpPr>
          <p:cNvPr id="2" name="文本框 1"/>
          <p:cNvSpPr txBox="1"/>
          <p:nvPr/>
        </p:nvSpPr>
        <p:spPr>
          <a:xfrm>
            <a:off x="7405688" y="5202238"/>
            <a:ext cx="4424362" cy="701675"/>
          </a:xfrm>
          <a:prstGeom prst="rect">
            <a:avLst/>
          </a:prstGeom>
          <a:noFill/>
          <a:ln w="9525">
            <a:noFill/>
          </a:ln>
        </p:spPr>
        <p:txBody>
          <a:bodyPr anchor="t">
            <a:spAutoFit/>
          </a:bodyPr>
          <a:p>
            <a:pPr eaLnBrk="0" hangingPunct="0"/>
            <a:r>
              <a:rPr lang="zh-CN" altLang="en-US" sz="3000" b="1" u="none">
                <a:latin typeface="黑体" panose="02010609060101010101" pitchFamily="2" charset="-122"/>
                <a:ea typeface="黑体" panose="02010609060101010101" pitchFamily="2" charset="-122"/>
              </a:rPr>
              <a:t>报销差额</a:t>
            </a:r>
            <a:r>
              <a:rPr lang="zh-CN" altLang="en-US" sz="4000" b="1" u="none" dirty="0">
                <a:latin typeface="黑体" panose="02010609060101010101" pitchFamily="2" charset="-122"/>
                <a:ea typeface="黑体" panose="02010609060101010101" pitchFamily="2" charset="-122"/>
              </a:rPr>
              <a:t>：</a:t>
            </a:r>
            <a:r>
              <a:rPr lang="en-US" altLang="zh-CN" sz="4000" b="1" u="none">
                <a:solidFill>
                  <a:srgbClr val="FF0000"/>
                </a:solidFill>
                <a:latin typeface="黑体" panose="02010609060101010101" pitchFamily="2" charset="-122"/>
                <a:ea typeface="黑体" panose="02010609060101010101" pitchFamily="2" charset="-122"/>
              </a:rPr>
              <a:t>3460</a:t>
            </a:r>
            <a:r>
              <a:rPr lang="zh-CN" altLang="en-US" sz="4000" b="1" u="none">
                <a:solidFill>
                  <a:srgbClr val="FF0000"/>
                </a:solidFill>
                <a:latin typeface="黑体" panose="02010609060101010101" pitchFamily="2" charset="-122"/>
                <a:ea typeface="黑体" panose="02010609060101010101" pitchFamily="2" charset="-122"/>
              </a:rPr>
              <a:t>元</a:t>
            </a:r>
            <a:endParaRPr lang="zh-CN" altLang="en-US" sz="4000" b="1" u="none">
              <a:solidFill>
                <a:srgbClr val="FF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4206"/>
          <p:cNvSpPr txBox="1"/>
          <p:nvPr/>
        </p:nvSpPr>
        <p:spPr>
          <a:xfrm>
            <a:off x="3094038" y="6169025"/>
            <a:ext cx="6477000" cy="460375"/>
          </a:xfrm>
          <a:prstGeom prst="rect">
            <a:avLst/>
          </a:prstGeom>
          <a:noFill/>
          <a:ln w="9525">
            <a:noFill/>
          </a:ln>
        </p:spPr>
        <p:txBody>
          <a:bodyPr wrap="square" anchor="t">
            <a:spAutoFit/>
          </a:bodyPr>
          <a:p>
            <a:pPr algn="ctr">
              <a:spcBef>
                <a:spcPct val="50000"/>
              </a:spcBef>
            </a:pPr>
            <a:r>
              <a:rPr lang="en-US" altLang="zh-CN" sz="2400" b="1" u="none" dirty="0">
                <a:latin typeface="Calibri" panose="020F0502020204030204" pitchFamily="34" charset="0"/>
                <a:ea typeface="黑体" panose="02010609060101010101" pitchFamily="2" charset="-122"/>
              </a:rPr>
              <a:t>2013-2018</a:t>
            </a:r>
            <a:r>
              <a:rPr lang="zh-CN" altLang="zh-CN" sz="2400" b="1" u="none" dirty="0">
                <a:latin typeface="Calibri" panose="020F0502020204030204" pitchFamily="34" charset="0"/>
                <a:ea typeface="黑体" panose="02010609060101010101" pitchFamily="2" charset="-122"/>
              </a:rPr>
              <a:t>年，学生门诊手工报销人次及金额</a:t>
            </a:r>
            <a:endParaRPr lang="zh-CN" altLang="zh-CN" sz="2400" b="1" u="none" dirty="0">
              <a:latin typeface="Calibri" panose="020F0502020204030204" pitchFamily="34" charset="0"/>
              <a:ea typeface="黑体" panose="02010609060101010101" pitchFamily="2" charset="-122"/>
            </a:endParaRPr>
          </a:p>
        </p:txBody>
      </p:sp>
      <p:graphicFrame>
        <p:nvGraphicFramePr>
          <p:cNvPr id="2" name="图表 1"/>
          <p:cNvGraphicFramePr/>
          <p:nvPr/>
        </p:nvGraphicFramePr>
        <p:xfrm>
          <a:off x="220980" y="1313179"/>
          <a:ext cx="5888990" cy="4458335"/>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3" name="图表 2"/>
          <p:cNvGraphicFramePr/>
          <p:nvPr/>
        </p:nvGraphicFramePr>
        <p:xfrm>
          <a:off x="6379208" y="1313180"/>
          <a:ext cx="5635625" cy="44583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矩形 19478"/>
          <p:cNvSpPr/>
          <p:nvPr/>
        </p:nvSpPr>
        <p:spPr>
          <a:xfrm>
            <a:off x="3609975" y="992188"/>
            <a:ext cx="4454525" cy="706755"/>
          </a:xfrm>
          <a:prstGeom prst="rect">
            <a:avLst/>
          </a:prstGeom>
          <a:noFill/>
          <a:ln w="9525">
            <a:noFill/>
          </a:ln>
        </p:spPr>
        <p:txBody>
          <a:bodyPr anchor="t">
            <a:spAutoFit/>
          </a:bodyPr>
          <a:p>
            <a:pPr algn="ctr"/>
            <a:r>
              <a:rPr lang="zh-CN" altLang="en-US" sz="4000" b="1" u="none" dirty="0">
                <a:solidFill>
                  <a:srgbClr val="2106EA"/>
                </a:solidFill>
                <a:latin typeface="Calibri" panose="020F0502020204030204" pitchFamily="34" charset="0"/>
                <a:ea typeface="黑体" panose="02010609060101010101" pitchFamily="2" charset="-122"/>
              </a:rPr>
              <a:t>三、参保时间安排</a:t>
            </a:r>
            <a:endParaRPr lang="en-US" altLang="zh-CN" sz="4000" b="1" u="none" dirty="0">
              <a:solidFill>
                <a:srgbClr val="2106EA"/>
              </a:solidFill>
              <a:latin typeface="Calibri" panose="020F0502020204030204" pitchFamily="34" charset="0"/>
              <a:ea typeface="黑体" panose="02010609060101010101" pitchFamily="2" charset="-122"/>
            </a:endParaRPr>
          </a:p>
        </p:txBody>
      </p:sp>
      <p:graphicFrame>
        <p:nvGraphicFramePr>
          <p:cNvPr id="2" name="表格 1"/>
          <p:cNvGraphicFramePr/>
          <p:nvPr/>
        </p:nvGraphicFramePr>
        <p:xfrm>
          <a:off x="1612900" y="2045970"/>
          <a:ext cx="9846310" cy="3550920"/>
        </p:xfrm>
        <a:graphic>
          <a:graphicData uri="http://schemas.openxmlformats.org/drawingml/2006/table">
            <a:tbl>
              <a:tblPr firstRow="1" bandRow="1">
                <a:tableStyleId>{5940675A-B579-460E-94D1-54222C63F5DA}</a:tableStyleId>
              </a:tblPr>
              <a:tblGrid>
                <a:gridCol w="1162050"/>
                <a:gridCol w="4312920"/>
                <a:gridCol w="4371340"/>
              </a:tblGrid>
              <a:tr h="591820">
                <a:tc>
                  <a:txBody>
                    <a:bodyPr/>
                    <a:p>
                      <a:pPr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序号</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主要内容</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时间安排</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1820">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宣传动员</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10月15日-10月18日</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1820">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学生参保费用缴纳</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10月15日-10月25日</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1820">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救助类学生资料认定</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10月16日-10月25日</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1820">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4</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缴费信息录入税务系统</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10月26日-10月27日</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1820">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5</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缴费、系统激活</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rPr>
                        <a:t>10月28日-10月30日</a:t>
                      </a:r>
                      <a:endParaRPr lang="en-US" altLang="en-US" sz="2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90169" marR="90169" marT="46990" marB="4699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 name="椭圆 16"/>
          <p:cNvSpPr/>
          <p:nvPr/>
        </p:nvSpPr>
        <p:spPr>
          <a:xfrm>
            <a:off x="742950" y="2502535"/>
            <a:ext cx="2655570" cy="9378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u="none" dirty="0">
                <a:solidFill>
                  <a:srgbClr val="2106EA"/>
                </a:solidFill>
                <a:latin typeface="Calibri" panose="020F0502020204030204" pitchFamily="34" charset="0"/>
                <a:ea typeface="黑体" panose="02010609060101010101" pitchFamily="2" charset="-122"/>
                <a:sym typeface="+mn-ea"/>
              </a:rPr>
              <a:t>参保流程</a:t>
            </a:r>
            <a:endParaRPr lang="zh-CN" altLang="en-US" sz="3200" b="1" u="none" dirty="0">
              <a:solidFill>
                <a:srgbClr val="2106EA"/>
              </a:solidFill>
              <a:latin typeface="Calibri" panose="020F0502020204030204" pitchFamily="34" charset="0"/>
              <a:ea typeface="黑体" panose="02010609060101010101" pitchFamily="2" charset="-122"/>
              <a:sym typeface="+mn-ea"/>
            </a:endParaRPr>
          </a:p>
        </p:txBody>
      </p:sp>
      <p:sp>
        <p:nvSpPr>
          <p:cNvPr id="18" name="右箭头 17"/>
          <p:cNvSpPr/>
          <p:nvPr/>
        </p:nvSpPr>
        <p:spPr>
          <a:xfrm>
            <a:off x="3674110" y="2738120"/>
            <a:ext cx="1499235" cy="4667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p:cNvPicPr>
            <a:picLocks noChangeAspect="1"/>
          </p:cNvPicPr>
          <p:nvPr/>
        </p:nvPicPr>
        <p:blipFill>
          <a:blip r:embed="rId1"/>
          <a:stretch>
            <a:fillRect/>
          </a:stretch>
        </p:blipFill>
        <p:spPr>
          <a:xfrm>
            <a:off x="5357495" y="509905"/>
            <a:ext cx="6019165" cy="583819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文本框 27"/>
          <p:cNvSpPr txBox="1"/>
          <p:nvPr/>
        </p:nvSpPr>
        <p:spPr>
          <a:xfrm>
            <a:off x="635000" y="1557338"/>
            <a:ext cx="10922000" cy="3413760"/>
          </a:xfrm>
          <a:prstGeom prst="rect">
            <a:avLst/>
          </a:prstGeom>
          <a:noFill/>
          <a:ln w="9525">
            <a:noFill/>
          </a:ln>
        </p:spPr>
        <p:txBody>
          <a:bodyPr wrap="square" anchor="t">
            <a:spAutoFit/>
          </a:bodyPr>
          <a:p>
            <a:pPr algn="l">
              <a:lnSpc>
                <a:spcPct val="140000"/>
              </a:lnSpc>
            </a:pPr>
            <a:r>
              <a:rPr lang="en-US" altLang="zh-CN" sz="2400" b="1" u="none">
                <a:latin typeface="黑体" panose="02010609060101010101" pitchFamily="2" charset="-122"/>
                <a:ea typeface="黑体" panose="02010609060101010101" pitchFamily="2" charset="-122"/>
              </a:rPr>
              <a:t>  </a:t>
            </a:r>
            <a:endParaRPr lang="zh-CN" altLang="en-US" sz="2400" b="1" u="none" dirty="0">
              <a:latin typeface="黑体" panose="02010609060101010101" pitchFamily="2" charset="-122"/>
              <a:ea typeface="黑体" panose="02010609060101010101" pitchFamily="2" charset="-122"/>
            </a:endParaRPr>
          </a:p>
          <a:p>
            <a:pPr algn="l">
              <a:lnSpc>
                <a:spcPct val="190000"/>
              </a:lnSpc>
            </a:pPr>
            <a:r>
              <a:rPr lang="zh-CN" altLang="en-US" sz="2400" b="1" u="none" dirty="0">
                <a:latin typeface="黑体" panose="02010609060101010101" pitchFamily="2" charset="-122"/>
                <a:ea typeface="黑体" panose="02010609060101010101" pitchFamily="2" charset="-122"/>
              </a:rPr>
              <a:t>     </a:t>
            </a:r>
            <a:r>
              <a:rPr lang="en-US" altLang="zh-CN" sz="2400" b="1" u="none">
                <a:latin typeface="黑体" panose="02010609060101010101" pitchFamily="2" charset="-122"/>
                <a:ea typeface="黑体" panose="02010609060101010101" pitchFamily="2" charset="-122"/>
              </a:rPr>
              <a:t>1.</a:t>
            </a:r>
            <a:r>
              <a:rPr lang="zh-CN" altLang="en-US" sz="2400" b="1" u="none" dirty="0">
                <a:latin typeface="黑体" panose="02010609060101010101" pitchFamily="2" charset="-122"/>
                <a:ea typeface="黑体" panose="02010609060101010101" pitchFamily="2" charset="-122"/>
              </a:rPr>
              <a:t>缴费金额与参保档次要匹对（一档：</a:t>
            </a:r>
            <a:r>
              <a:rPr lang="en-US" altLang="zh-CN" sz="2400" b="1" u="none">
                <a:latin typeface="黑体" panose="02010609060101010101" pitchFamily="2" charset="-122"/>
                <a:ea typeface="黑体" panose="02010609060101010101" pitchFamily="2" charset="-122"/>
              </a:rPr>
              <a:t>220</a:t>
            </a:r>
            <a:r>
              <a:rPr lang="zh-CN" altLang="en-US" sz="2400" b="1" u="none" dirty="0">
                <a:latin typeface="黑体" panose="02010609060101010101" pitchFamily="2" charset="-122"/>
                <a:ea typeface="黑体" panose="02010609060101010101" pitchFamily="2" charset="-122"/>
              </a:rPr>
              <a:t>元，二档：</a:t>
            </a:r>
            <a:r>
              <a:rPr lang="en-US" altLang="zh-CN" sz="2400" b="1" u="none">
                <a:latin typeface="黑体" panose="02010609060101010101" pitchFamily="2" charset="-122"/>
                <a:ea typeface="黑体" panose="02010609060101010101" pitchFamily="2" charset="-122"/>
              </a:rPr>
              <a:t>550</a:t>
            </a:r>
            <a:r>
              <a:rPr lang="zh-CN" altLang="en-US" sz="2400" b="1" u="none" dirty="0">
                <a:latin typeface="黑体" panose="02010609060101010101" pitchFamily="2" charset="-122"/>
                <a:ea typeface="黑体" panose="02010609060101010101" pitchFamily="2" charset="-122"/>
              </a:rPr>
              <a:t>元）；</a:t>
            </a:r>
            <a:endParaRPr lang="zh-CN" altLang="en-US" sz="2400" b="1" u="none" dirty="0">
              <a:latin typeface="黑体" panose="02010609060101010101" pitchFamily="2" charset="-122"/>
              <a:ea typeface="黑体" panose="02010609060101010101" pitchFamily="2" charset="-122"/>
            </a:endParaRPr>
          </a:p>
          <a:p>
            <a:pPr algn="l">
              <a:lnSpc>
                <a:spcPct val="190000"/>
              </a:lnSpc>
            </a:pPr>
            <a:r>
              <a:rPr lang="en-US" altLang="zh-CN" sz="2400" b="1" u="none" dirty="0">
                <a:latin typeface="黑体" panose="02010609060101010101" pitchFamily="2" charset="-122"/>
                <a:ea typeface="黑体" panose="02010609060101010101" pitchFamily="2" charset="-122"/>
              </a:rPr>
              <a:t>    2.</a:t>
            </a:r>
            <a:r>
              <a:rPr lang="zh-CN" altLang="en-US" sz="2400" b="1" u="none" dirty="0">
                <a:latin typeface="黑体" panose="02010609060101010101" pitchFamily="2" charset="-122"/>
                <a:ea typeface="黑体" panose="02010609060101010101" pitchFamily="2" charset="-122"/>
              </a:rPr>
              <a:t>参加了重庆市居民医保的学生请于</a:t>
            </a:r>
            <a:r>
              <a:rPr lang="en-US" altLang="zh-CN" sz="2400" b="1" u="none" dirty="0">
                <a:latin typeface="黑体" panose="02010609060101010101" pitchFamily="2" charset="-122"/>
                <a:ea typeface="黑体" panose="02010609060101010101" pitchFamily="2" charset="-122"/>
              </a:rPr>
              <a:t>10</a:t>
            </a:r>
            <a:r>
              <a:rPr lang="zh-CN" altLang="en-US" sz="2400" b="1" u="none" dirty="0">
                <a:latin typeface="黑体" panose="02010609060101010101" pitchFamily="2" charset="-122"/>
                <a:ea typeface="黑体" panose="02010609060101010101" pitchFamily="2" charset="-122"/>
              </a:rPr>
              <a:t>月</a:t>
            </a:r>
            <a:r>
              <a:rPr lang="en-US" altLang="zh-CN" sz="2400" b="1" u="none" dirty="0">
                <a:latin typeface="黑体" panose="02010609060101010101" pitchFamily="2" charset="-122"/>
                <a:ea typeface="黑体" panose="02010609060101010101" pitchFamily="2" charset="-122"/>
              </a:rPr>
              <a:t>20</a:t>
            </a:r>
            <a:r>
              <a:rPr lang="zh-CN" altLang="en-US" sz="2400" b="1" u="none" dirty="0">
                <a:latin typeface="黑体" panose="02010609060101010101" pitchFamily="2" charset="-122"/>
                <a:ea typeface="黑体" panose="02010609060101010101" pitchFamily="2" charset="-122"/>
              </a:rPr>
              <a:t>日前把家里的居民医保办理停保，不然无法参加大学生医保；</a:t>
            </a:r>
            <a:endParaRPr lang="zh-CN" altLang="en-US" sz="2400" b="1" u="none" dirty="0">
              <a:latin typeface="黑体" panose="02010609060101010101" pitchFamily="2" charset="-122"/>
              <a:ea typeface="黑体" panose="02010609060101010101" pitchFamily="2" charset="-122"/>
            </a:endParaRPr>
          </a:p>
          <a:p>
            <a:pPr algn="l">
              <a:lnSpc>
                <a:spcPct val="190000"/>
              </a:lnSpc>
            </a:pPr>
            <a:r>
              <a:rPr lang="zh-CN" altLang="en-US" sz="2400" b="1" u="none" dirty="0">
                <a:latin typeface="黑体" panose="02010609060101010101" pitchFamily="2" charset="-122"/>
                <a:ea typeface="黑体" panose="02010609060101010101" pitchFamily="2" charset="-122"/>
              </a:rPr>
              <a:t>    </a:t>
            </a:r>
            <a:r>
              <a:rPr lang="en-US" altLang="zh-CN" sz="2400" b="1" u="none" dirty="0">
                <a:latin typeface="黑体" panose="02010609060101010101" pitchFamily="2" charset="-122"/>
                <a:ea typeface="黑体" panose="02010609060101010101" pitchFamily="2" charset="-122"/>
              </a:rPr>
              <a:t>3.</a:t>
            </a:r>
            <a:r>
              <a:rPr lang="zh-CN" altLang="en-US" sz="2400" b="1" u="none" dirty="0">
                <a:latin typeface="黑体" panose="02010609060101010101" pitchFamily="2" charset="-122"/>
                <a:ea typeface="黑体" panose="02010609060101010101" pitchFamily="2" charset="-122"/>
              </a:rPr>
              <a:t>一旦错过参保时间，将无法进行补参保。</a:t>
            </a:r>
            <a:endParaRPr lang="zh-CN" altLang="en-US" sz="2400" b="1" u="none" dirty="0">
              <a:latin typeface="黑体" panose="02010609060101010101" pitchFamily="2" charset="-122"/>
              <a:ea typeface="黑体" panose="02010609060101010101" pitchFamily="2" charset="-122"/>
            </a:endParaRPr>
          </a:p>
        </p:txBody>
      </p:sp>
      <p:sp>
        <p:nvSpPr>
          <p:cNvPr id="31746" name="矩形 33797"/>
          <p:cNvSpPr/>
          <p:nvPr/>
        </p:nvSpPr>
        <p:spPr>
          <a:xfrm>
            <a:off x="3567113" y="850900"/>
            <a:ext cx="4454525" cy="706438"/>
          </a:xfrm>
          <a:prstGeom prst="rect">
            <a:avLst/>
          </a:prstGeom>
          <a:noFill/>
          <a:ln w="9525">
            <a:noFill/>
          </a:ln>
        </p:spPr>
        <p:txBody>
          <a:bodyPr anchor="t">
            <a:spAutoFit/>
          </a:bodyPr>
          <a:p>
            <a:pPr algn="ctr"/>
            <a:r>
              <a:rPr lang="zh-CN" altLang="en-US" sz="4000" b="1" u="none" dirty="0">
                <a:solidFill>
                  <a:srgbClr val="2106EA"/>
                </a:solidFill>
                <a:latin typeface="Calibri" panose="020F0502020204030204" pitchFamily="34" charset="0"/>
                <a:ea typeface="黑体" panose="02010609060101010101" pitchFamily="2" charset="-122"/>
              </a:rPr>
              <a:t>五、注意事项</a:t>
            </a:r>
            <a:endParaRPr lang="zh-CN" altLang="en-US" sz="4000" b="1" u="none" dirty="0">
              <a:solidFill>
                <a:srgbClr val="2106EA"/>
              </a:solidFill>
              <a:latin typeface="Calibri" panose="020F0502020204030204" pitchFamily="34" charset="0"/>
              <a:ea typeface="黑体" panose="0201060906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矩形 43011"/>
          <p:cNvSpPr/>
          <p:nvPr/>
        </p:nvSpPr>
        <p:spPr>
          <a:xfrm>
            <a:off x="1444625" y="2013585"/>
            <a:ext cx="9880600" cy="3415030"/>
          </a:xfrm>
          <a:prstGeom prst="rect">
            <a:avLst/>
          </a:prstGeom>
          <a:noFill/>
          <a:ln w="9525">
            <a:noFill/>
          </a:ln>
        </p:spPr>
        <p:txBody>
          <a:bodyPr anchor="ctr">
            <a:spAutoFit/>
          </a:bodyPr>
          <a:p>
            <a:pPr>
              <a:lnSpc>
                <a:spcPct val="150000"/>
              </a:lnSpc>
            </a:pPr>
            <a:r>
              <a:rPr lang="zh-CN" altLang="en-US" sz="2400" b="1" u="none" dirty="0">
                <a:latin typeface="黑体" panose="02010609060101010101" pitchFamily="2" charset="-122"/>
                <a:ea typeface="黑体" panose="02010609060101010101" pitchFamily="2" charset="-122"/>
              </a:rPr>
              <a:t>重庆医科大学附属大学城医院（</a:t>
            </a:r>
            <a:r>
              <a:rPr lang="zh-CN" altLang="en-US" sz="2400" b="1" u="none" dirty="0">
                <a:solidFill>
                  <a:srgbClr val="FF0000"/>
                </a:solidFill>
                <a:latin typeface="黑体" panose="02010609060101010101" pitchFamily="2" charset="-122"/>
                <a:ea typeface="黑体" panose="02010609060101010101" pitchFamily="2" charset="-122"/>
              </a:rPr>
              <a:t>缙云校区</a:t>
            </a:r>
            <a:r>
              <a:rPr lang="zh-CN" altLang="en-US" sz="2400" b="1" u="none" dirty="0">
                <a:latin typeface="黑体" panose="02010609060101010101" pitchFamily="2" charset="-122"/>
                <a:ea typeface="黑体" panose="02010609060101010101" pitchFamily="2" charset="-122"/>
              </a:rPr>
              <a:t>）</a:t>
            </a:r>
            <a:endParaRPr lang="zh-CN" altLang="en-US" sz="2400" b="1" u="none" dirty="0">
              <a:latin typeface="黑体" panose="02010609060101010101" pitchFamily="2" charset="-122"/>
              <a:ea typeface="黑体" panose="02010609060101010101" pitchFamily="2" charset="-122"/>
            </a:endParaRPr>
          </a:p>
          <a:p>
            <a:pPr>
              <a:lnSpc>
                <a:spcPct val="150000"/>
              </a:lnSpc>
            </a:pPr>
            <a:r>
              <a:rPr lang="zh-CN" altLang="en-US" sz="2400" b="1" u="none" dirty="0">
                <a:latin typeface="黑体" panose="02010609060101010101" pitchFamily="2" charset="-122"/>
                <a:ea typeface="黑体" panose="02010609060101010101" pitchFamily="2" charset="-122"/>
              </a:rPr>
              <a:t>                  急    诊：</a:t>
            </a:r>
            <a:r>
              <a:rPr lang="en-US" altLang="zh-CN" sz="2400" b="1" u="none">
                <a:latin typeface="黑体" panose="02010609060101010101" pitchFamily="2" charset="-122"/>
                <a:ea typeface="黑体" panose="02010609060101010101" pitchFamily="2" charset="-122"/>
              </a:rPr>
              <a:t>023-65715120</a:t>
            </a:r>
            <a:r>
              <a:rPr lang="zh-CN" altLang="en-US" sz="2400" b="1" u="none" dirty="0">
                <a:latin typeface="黑体" panose="02010609060101010101" pitchFamily="2" charset="-122"/>
                <a:ea typeface="黑体" panose="02010609060101010101" pitchFamily="2" charset="-122"/>
              </a:rPr>
              <a:t>；</a:t>
            </a:r>
            <a:endParaRPr lang="zh-CN" altLang="en-US" sz="2400" b="1" u="none" dirty="0">
              <a:latin typeface="黑体" panose="02010609060101010101" pitchFamily="2" charset="-122"/>
              <a:ea typeface="黑体" panose="02010609060101010101" pitchFamily="2" charset="-122"/>
            </a:endParaRPr>
          </a:p>
          <a:p>
            <a:pPr>
              <a:lnSpc>
                <a:spcPct val="150000"/>
              </a:lnSpc>
            </a:pPr>
            <a:r>
              <a:rPr lang="zh-CN" altLang="en-US" sz="2400" b="1" u="none" dirty="0">
                <a:latin typeface="黑体" panose="02010609060101010101" pitchFamily="2" charset="-122"/>
                <a:ea typeface="黑体" panose="02010609060101010101" pitchFamily="2" charset="-122"/>
              </a:rPr>
              <a:t>                  门    诊：</a:t>
            </a:r>
            <a:r>
              <a:rPr lang="en-US" altLang="zh-CN" sz="2400" b="1" u="none">
                <a:latin typeface="黑体" panose="02010609060101010101" pitchFamily="2" charset="-122"/>
                <a:ea typeface="黑体" panose="02010609060101010101" pitchFamily="2" charset="-122"/>
              </a:rPr>
              <a:t>023-65715700</a:t>
            </a:r>
            <a:r>
              <a:rPr lang="zh-CN" altLang="en-US" sz="2400" b="1" u="none" dirty="0">
                <a:latin typeface="黑体" panose="02010609060101010101" pitchFamily="2" charset="-122"/>
                <a:ea typeface="黑体" panose="02010609060101010101" pitchFamily="2" charset="-122"/>
              </a:rPr>
              <a:t>；</a:t>
            </a:r>
            <a:endParaRPr lang="zh-CN" altLang="en-US" sz="2400" b="1" u="none" dirty="0">
              <a:latin typeface="黑体" panose="02010609060101010101" pitchFamily="2" charset="-122"/>
              <a:ea typeface="黑体" panose="02010609060101010101" pitchFamily="2" charset="-122"/>
            </a:endParaRPr>
          </a:p>
          <a:p>
            <a:pPr>
              <a:lnSpc>
                <a:spcPct val="150000"/>
              </a:lnSpc>
            </a:pPr>
            <a:r>
              <a:rPr lang="zh-CN" altLang="en-US" sz="2400" b="1" u="none" dirty="0">
                <a:latin typeface="黑体" panose="02010609060101010101" pitchFamily="2" charset="-122"/>
                <a:ea typeface="黑体" panose="02010609060101010101" pitchFamily="2" charset="-122"/>
              </a:rPr>
              <a:t>                  医保咨询：</a:t>
            </a:r>
            <a:r>
              <a:rPr lang="en-US" altLang="zh-CN" sz="2400" b="1" u="none">
                <a:latin typeface="黑体" panose="02010609060101010101" pitchFamily="2" charset="-122"/>
                <a:ea typeface="黑体" panose="02010609060101010101" pitchFamily="2" charset="-122"/>
              </a:rPr>
              <a:t>023-65715625;</a:t>
            </a:r>
            <a:endParaRPr lang="en-US" altLang="zh-CN" sz="2400" b="1" u="none">
              <a:latin typeface="黑体" panose="02010609060101010101" pitchFamily="2" charset="-122"/>
              <a:ea typeface="黑体" panose="02010609060101010101" pitchFamily="2" charset="-122"/>
            </a:endParaRPr>
          </a:p>
          <a:p>
            <a:pPr>
              <a:lnSpc>
                <a:spcPct val="150000"/>
              </a:lnSpc>
            </a:pPr>
            <a:r>
              <a:rPr lang="zh-CN" altLang="en-US" sz="2400" b="1" u="none" dirty="0">
                <a:latin typeface="黑体" panose="02010609060101010101" pitchFamily="2" charset="-122"/>
                <a:ea typeface="黑体" panose="02010609060101010101" pitchFamily="2" charset="-122"/>
              </a:rPr>
              <a:t>        重庆医科大学医务室（</a:t>
            </a:r>
            <a:r>
              <a:rPr lang="zh-CN" altLang="en-US" sz="2400" b="1" u="none" dirty="0">
                <a:solidFill>
                  <a:srgbClr val="FF0000"/>
                </a:solidFill>
                <a:latin typeface="黑体" panose="02010609060101010101" pitchFamily="2" charset="-122"/>
                <a:ea typeface="黑体" panose="02010609060101010101" pitchFamily="2" charset="-122"/>
              </a:rPr>
              <a:t>袁家岗校区</a:t>
            </a:r>
            <a:r>
              <a:rPr lang="zh-CN" altLang="en-US" sz="2400" b="1" u="none" dirty="0">
                <a:latin typeface="黑体" panose="02010609060101010101" pitchFamily="2" charset="-122"/>
                <a:ea typeface="黑体" panose="02010609060101010101" pitchFamily="2" charset="-122"/>
              </a:rPr>
              <a:t>）</a:t>
            </a:r>
            <a:endParaRPr lang="zh-CN" altLang="en-US" sz="2400" b="1" u="none" dirty="0">
              <a:latin typeface="黑体" panose="02010609060101010101" pitchFamily="2" charset="-122"/>
              <a:ea typeface="黑体" panose="02010609060101010101" pitchFamily="2" charset="-122"/>
            </a:endParaRPr>
          </a:p>
          <a:p>
            <a:pPr>
              <a:lnSpc>
                <a:spcPct val="150000"/>
              </a:lnSpc>
            </a:pPr>
            <a:r>
              <a:rPr lang="en-US" altLang="zh-CN" sz="2400" b="1" u="none">
                <a:latin typeface="黑体" panose="02010609060101010101" pitchFamily="2" charset="-122"/>
                <a:ea typeface="黑体" panose="02010609060101010101" pitchFamily="2" charset="-122"/>
              </a:rPr>
              <a:t>                  </a:t>
            </a:r>
            <a:r>
              <a:rPr lang="zh-CN" altLang="en-US" sz="2400" b="1" u="none" dirty="0">
                <a:latin typeface="黑体" panose="02010609060101010101" pitchFamily="2" charset="-122"/>
                <a:ea typeface="黑体" panose="02010609060101010101" pitchFamily="2" charset="-122"/>
              </a:rPr>
              <a:t>咨询电话：</a:t>
            </a:r>
            <a:r>
              <a:rPr lang="en-US" altLang="zh-CN" sz="2400" b="1" u="none">
                <a:latin typeface="黑体" panose="02010609060101010101" pitchFamily="2" charset="-122"/>
                <a:ea typeface="黑体" panose="02010609060101010101" pitchFamily="2" charset="-122"/>
              </a:rPr>
              <a:t>68485120</a:t>
            </a:r>
            <a:endParaRPr lang="en-US" altLang="zh-CN" sz="2400" b="1" u="none">
              <a:latin typeface="黑体" panose="02010609060101010101" pitchFamily="2" charset="-122"/>
              <a:ea typeface="黑体" panose="02010609060101010101" pitchFamily="2" charset="-122"/>
            </a:endParaRPr>
          </a:p>
        </p:txBody>
      </p:sp>
      <p:sp>
        <p:nvSpPr>
          <p:cNvPr id="32770" name="矩形 43012"/>
          <p:cNvSpPr/>
          <p:nvPr/>
        </p:nvSpPr>
        <p:spPr>
          <a:xfrm>
            <a:off x="4933950" y="1189038"/>
            <a:ext cx="2454275" cy="641350"/>
          </a:xfrm>
          <a:prstGeom prst="rect">
            <a:avLst/>
          </a:prstGeom>
          <a:noFill/>
          <a:ln w="9525">
            <a:noFill/>
          </a:ln>
        </p:spPr>
        <p:txBody>
          <a:bodyPr anchor="t">
            <a:spAutoFit/>
          </a:bodyPr>
          <a:p>
            <a:pPr algn="ctr"/>
            <a:r>
              <a:rPr lang="zh-CN" altLang="en-US" sz="3600" b="1" u="none" dirty="0">
                <a:latin typeface="Calibri" panose="020F0502020204030204" pitchFamily="34" charset="0"/>
                <a:ea typeface="黑体" panose="02010609060101010101" pitchFamily="2" charset="-122"/>
              </a:rPr>
              <a:t>常用电话</a:t>
            </a:r>
            <a:endParaRPr lang="zh-CN" altLang="en-US" sz="3600" b="1" u="none" dirty="0">
              <a:latin typeface="Calibri" panose="020F0502020204030204" pitchFamily="34" charset="0"/>
              <a:ea typeface="黑体" panose="0201060906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框 27"/>
          <p:cNvSpPr txBox="1"/>
          <p:nvPr/>
        </p:nvSpPr>
        <p:spPr>
          <a:xfrm>
            <a:off x="4611688" y="1257300"/>
            <a:ext cx="4010025" cy="1555750"/>
          </a:xfrm>
          <a:prstGeom prst="rect">
            <a:avLst/>
          </a:prstGeom>
          <a:noFill/>
          <a:ln w="9525">
            <a:noFill/>
          </a:ln>
        </p:spPr>
        <p:txBody>
          <a:bodyPr anchor="t">
            <a:spAutoFit/>
          </a:bodyPr>
          <a:p>
            <a:pPr algn="ctr"/>
            <a:r>
              <a:rPr lang="zh-CN" altLang="en-US" sz="9600" b="1" i="1" u="none" dirty="0">
                <a:solidFill>
                  <a:srgbClr val="C00000"/>
                </a:solidFill>
                <a:latin typeface="华文细黑" pitchFamily="2" charset="-122"/>
                <a:ea typeface="华文细黑" pitchFamily="2" charset="-122"/>
              </a:rPr>
              <a:t>谢谢！</a:t>
            </a:r>
            <a:endParaRPr lang="zh-CN" altLang="en-US" sz="9600" b="1" i="1" u="none">
              <a:solidFill>
                <a:srgbClr val="C00000"/>
              </a:solidFill>
              <a:latin typeface="华文细黑" pitchFamily="2" charset="-122"/>
              <a:ea typeface="华文细黑" pitchFamily="2" charset="-122"/>
            </a:endParaRPr>
          </a:p>
        </p:txBody>
      </p:sp>
      <p:cxnSp>
        <p:nvCxnSpPr>
          <p:cNvPr id="33794" name="直接连接符 12"/>
          <p:cNvCxnSpPr/>
          <p:nvPr/>
        </p:nvCxnSpPr>
        <p:spPr>
          <a:xfrm>
            <a:off x="0" y="3449638"/>
            <a:ext cx="2933700" cy="0"/>
          </a:xfrm>
          <a:prstGeom prst="line">
            <a:avLst/>
          </a:prstGeom>
          <a:ln w="6350" cap="flat" cmpd="sng">
            <a:solidFill>
              <a:srgbClr val="595959"/>
            </a:solidFill>
            <a:prstDash val="solid"/>
            <a:round/>
            <a:headEnd type="none" w="med" len="med"/>
            <a:tailEnd type="none" w="med" len="med"/>
          </a:ln>
        </p:spPr>
      </p:cxnSp>
      <p:cxnSp>
        <p:nvCxnSpPr>
          <p:cNvPr id="33795" name="直接连接符 14"/>
          <p:cNvCxnSpPr/>
          <p:nvPr/>
        </p:nvCxnSpPr>
        <p:spPr>
          <a:xfrm>
            <a:off x="9258300" y="3421063"/>
            <a:ext cx="2933700" cy="0"/>
          </a:xfrm>
          <a:prstGeom prst="line">
            <a:avLst/>
          </a:prstGeom>
          <a:ln w="6350" cap="flat" cmpd="sng">
            <a:solidFill>
              <a:srgbClr val="595959"/>
            </a:solidFill>
            <a:prstDash val="solid"/>
            <a:round/>
            <a:headEnd type="none" w="med" len="med"/>
            <a:tailEnd type="none" w="med" len="med"/>
          </a:ln>
        </p:spPr>
      </p:cxnSp>
      <p:sp>
        <p:nvSpPr>
          <p:cNvPr id="33796" name="文本框 15"/>
          <p:cNvSpPr txBox="1"/>
          <p:nvPr/>
        </p:nvSpPr>
        <p:spPr>
          <a:xfrm>
            <a:off x="4811713" y="3956050"/>
            <a:ext cx="3924300" cy="645160"/>
          </a:xfrm>
          <a:prstGeom prst="rect">
            <a:avLst/>
          </a:prstGeom>
          <a:noFill/>
          <a:ln w="9525">
            <a:noFill/>
          </a:ln>
        </p:spPr>
        <p:txBody>
          <a:bodyPr anchor="t">
            <a:spAutoFit/>
          </a:bodyPr>
          <a:p>
            <a:pPr algn="ctr"/>
            <a:r>
              <a:rPr lang="en-US" altLang="zh-CN" sz="3600" b="1" u="none">
                <a:solidFill>
                  <a:srgbClr val="404040"/>
                </a:solidFill>
                <a:latin typeface="黑体" panose="02010609060101010101" pitchFamily="2" charset="-122"/>
                <a:ea typeface="黑体" panose="02010609060101010101" pitchFamily="2" charset="-122"/>
              </a:rPr>
              <a:t>2019-10-15</a:t>
            </a:r>
            <a:endParaRPr lang="en-US" altLang="zh-CN" sz="3600" b="1" u="none">
              <a:solidFill>
                <a:srgbClr val="404040"/>
              </a:solidFill>
              <a:latin typeface="黑体" panose="02010609060101010101" pitchFamily="2" charset="-122"/>
              <a:ea typeface="黑体" panose="02010609060101010101" pitchFamily="2" charset="-122"/>
            </a:endParaRPr>
          </a:p>
        </p:txBody>
      </p:sp>
      <p:pic>
        <p:nvPicPr>
          <p:cNvPr id="33797" name="图片 24582" descr="院徽横"/>
          <p:cNvPicPr>
            <a:picLocks noChangeAspect="1"/>
          </p:cNvPicPr>
          <p:nvPr/>
        </p:nvPicPr>
        <p:blipFill>
          <a:blip r:embed="rId1"/>
          <a:stretch>
            <a:fillRect/>
          </a:stretch>
        </p:blipFill>
        <p:spPr>
          <a:xfrm>
            <a:off x="2965450" y="3000375"/>
            <a:ext cx="6211888" cy="80010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5" name="组合 8215"/>
          <p:cNvGrpSpPr/>
          <p:nvPr/>
        </p:nvGrpSpPr>
        <p:grpSpPr>
          <a:xfrm>
            <a:off x="3767138" y="1919288"/>
            <a:ext cx="5410200" cy="712787"/>
            <a:chOff x="0" y="-30"/>
            <a:chExt cx="3408" cy="449"/>
          </a:xfrm>
        </p:grpSpPr>
        <p:grpSp>
          <p:nvGrpSpPr>
            <p:cNvPr id="6146" name="组合 8216"/>
            <p:cNvGrpSpPr/>
            <p:nvPr/>
          </p:nvGrpSpPr>
          <p:grpSpPr>
            <a:xfrm>
              <a:off x="0" y="0"/>
              <a:ext cx="480" cy="419"/>
              <a:chOff x="0" y="0"/>
              <a:chExt cx="1549" cy="1351"/>
            </a:xfrm>
          </p:grpSpPr>
          <p:sp>
            <p:nvSpPr>
              <p:cNvPr id="6147" name="六边形 8217"/>
              <p:cNvSpPr/>
              <p:nvPr/>
            </p:nvSpPr>
            <p:spPr>
              <a:xfrm>
                <a:off x="13" y="23"/>
                <a:ext cx="1536" cy="1328"/>
              </a:xfrm>
              <a:prstGeom prst="hexagon">
                <a:avLst>
                  <a:gd name="adj" fmla="val 28915"/>
                  <a:gd name="vf" fmla="val 115470"/>
                </a:avLst>
              </a:prstGeom>
              <a:solidFill>
                <a:srgbClr val="808080"/>
              </a:solidFill>
              <a:ln w="9525">
                <a:noFill/>
              </a:ln>
            </p:spPr>
            <p:txBody>
              <a:bodyPr anchor="t"/>
              <a:p>
                <a:endParaRPr lang="zh-CN" altLang="en-US">
                  <a:latin typeface="Calibri" panose="020F0502020204030204" pitchFamily="34" charset="0"/>
                  <a:ea typeface="宋体" panose="02010600030101010101" pitchFamily="2" charset="-122"/>
                </a:endParaRPr>
              </a:p>
            </p:txBody>
          </p:sp>
          <p:sp>
            <p:nvSpPr>
              <p:cNvPr id="6148" name="六边形 8218"/>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sp>
            <p:nvSpPr>
              <p:cNvPr id="6149" name="六边形 8219"/>
              <p:cNvSpPr/>
              <p:nvPr/>
            </p:nvSpPr>
            <p:spPr>
              <a:xfrm>
                <a:off x="90" y="80"/>
                <a:ext cx="1350" cy="1168"/>
              </a:xfrm>
              <a:prstGeom prst="hexagon">
                <a:avLst>
                  <a:gd name="adj" fmla="val 28895"/>
                  <a:gd name="vf" fmla="val 115470"/>
                </a:avLst>
              </a:prstGeom>
              <a:gradFill rotWithShape="1">
                <a:gsLst>
                  <a:gs pos="0">
                    <a:srgbClr val="3399FF"/>
                  </a:gs>
                  <a:gs pos="100000">
                    <a:srgbClr val="003299"/>
                  </a:gs>
                </a:gsLst>
                <a:lin ang="2700000" scaled="1"/>
                <a:tileRect/>
              </a:gradFill>
              <a:ln w="9525" cap="flat" cmpd="sng">
                <a:solidFill>
                  <a:srgbClr val="FEFEFE"/>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grpSp>
        <p:sp>
          <p:nvSpPr>
            <p:cNvPr id="6150" name="直接连接符 8220"/>
            <p:cNvSpPr/>
            <p:nvPr/>
          </p:nvSpPr>
          <p:spPr>
            <a:xfrm>
              <a:off x="384" y="384"/>
              <a:ext cx="3024" cy="0"/>
            </a:xfrm>
            <a:prstGeom prst="line">
              <a:avLst/>
            </a:prstGeom>
            <a:ln w="25400" cap="flat" cmpd="sng">
              <a:solidFill>
                <a:srgbClr val="C0C0C0"/>
              </a:solidFill>
              <a:prstDash val="sysDot"/>
              <a:round/>
              <a:headEnd type="none" w="med" len="med"/>
              <a:tailEnd type="oval" w="med" len="med"/>
            </a:ln>
          </p:spPr>
        </p:sp>
        <p:sp>
          <p:nvSpPr>
            <p:cNvPr id="6151" name="文本框 8221"/>
            <p:cNvSpPr txBox="1"/>
            <p:nvPr/>
          </p:nvSpPr>
          <p:spPr>
            <a:xfrm>
              <a:off x="1008" y="-30"/>
              <a:ext cx="1144" cy="365"/>
            </a:xfrm>
            <a:prstGeom prst="rect">
              <a:avLst/>
            </a:prstGeom>
            <a:noFill/>
            <a:ln w="9525">
              <a:noFill/>
            </a:ln>
          </p:spPr>
          <p:txBody>
            <a:bodyPr wrap="none" anchor="t">
              <a:spAutoFit/>
            </a:bodyPr>
            <a:p>
              <a:pPr eaLnBrk="0" hangingPunct="0"/>
              <a:r>
                <a:rPr lang="zh-CN" altLang="en-US" sz="3200" b="1" u="none" dirty="0">
                  <a:solidFill>
                    <a:srgbClr val="000000"/>
                  </a:solidFill>
                  <a:latin typeface="Arial" panose="020B0604020202020204" pitchFamily="34" charset="0"/>
                  <a:ea typeface="黑体" panose="02010609060101010101" pitchFamily="2" charset="-122"/>
                </a:rPr>
                <a:t>基本概念</a:t>
              </a:r>
              <a:endParaRPr lang="zh-CN" altLang="en-US" sz="3200" b="1" u="none" dirty="0">
                <a:solidFill>
                  <a:srgbClr val="000000"/>
                </a:solidFill>
                <a:latin typeface="Arial" panose="020B0604020202020204" pitchFamily="34" charset="0"/>
                <a:ea typeface="黑体" panose="02010609060101010101" pitchFamily="2" charset="-122"/>
              </a:endParaRPr>
            </a:p>
          </p:txBody>
        </p:sp>
        <p:sp>
          <p:nvSpPr>
            <p:cNvPr id="6152" name="文本框 8222"/>
            <p:cNvSpPr txBox="1"/>
            <p:nvPr/>
          </p:nvSpPr>
          <p:spPr>
            <a:xfrm>
              <a:off x="124" y="62"/>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1</a:t>
              </a:r>
              <a:endParaRPr lang="en-US" altLang="zh-CN" sz="2400" b="1" u="none">
                <a:solidFill>
                  <a:srgbClr val="FFFFFF"/>
                </a:solidFill>
                <a:latin typeface="Arial" panose="020B0604020202020204" pitchFamily="34" charset="0"/>
                <a:ea typeface="宋体" panose="02010600030101010101" pitchFamily="2" charset="-122"/>
              </a:endParaRPr>
            </a:p>
          </p:txBody>
        </p:sp>
      </p:grpSp>
      <p:grpSp>
        <p:nvGrpSpPr>
          <p:cNvPr id="6153" name="组合 8223"/>
          <p:cNvGrpSpPr/>
          <p:nvPr/>
        </p:nvGrpSpPr>
        <p:grpSpPr>
          <a:xfrm>
            <a:off x="3773488" y="2867025"/>
            <a:ext cx="5410200" cy="712788"/>
            <a:chOff x="0" y="-30"/>
            <a:chExt cx="3408" cy="449"/>
          </a:xfrm>
        </p:grpSpPr>
        <p:grpSp>
          <p:nvGrpSpPr>
            <p:cNvPr id="6154" name="组合 8224"/>
            <p:cNvGrpSpPr/>
            <p:nvPr/>
          </p:nvGrpSpPr>
          <p:grpSpPr>
            <a:xfrm>
              <a:off x="0" y="0"/>
              <a:ext cx="480" cy="419"/>
              <a:chOff x="0" y="0"/>
              <a:chExt cx="1549" cy="1351"/>
            </a:xfrm>
          </p:grpSpPr>
          <p:sp>
            <p:nvSpPr>
              <p:cNvPr id="6155" name="六边形 8225"/>
              <p:cNvSpPr/>
              <p:nvPr/>
            </p:nvSpPr>
            <p:spPr>
              <a:xfrm>
                <a:off x="13" y="23"/>
                <a:ext cx="1536" cy="1328"/>
              </a:xfrm>
              <a:prstGeom prst="hexagon">
                <a:avLst>
                  <a:gd name="adj" fmla="val 28915"/>
                  <a:gd name="vf" fmla="val 115470"/>
                </a:avLst>
              </a:prstGeom>
              <a:solidFill>
                <a:srgbClr val="808080"/>
              </a:solidFill>
              <a:ln w="9525">
                <a:noFill/>
              </a:ln>
            </p:spPr>
            <p:txBody>
              <a:bodyPr anchor="t"/>
              <a:p>
                <a:endParaRPr lang="zh-CN" altLang="en-US">
                  <a:latin typeface="Calibri" panose="020F0502020204030204" pitchFamily="34" charset="0"/>
                  <a:ea typeface="宋体" panose="02010600030101010101" pitchFamily="2" charset="-122"/>
                </a:endParaRPr>
              </a:p>
            </p:txBody>
          </p:sp>
          <p:sp>
            <p:nvSpPr>
              <p:cNvPr id="6156" name="六边形 8226"/>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sp>
            <p:nvSpPr>
              <p:cNvPr id="6157" name="六边形 8227"/>
              <p:cNvSpPr/>
              <p:nvPr/>
            </p:nvSpPr>
            <p:spPr>
              <a:xfrm>
                <a:off x="90" y="80"/>
                <a:ext cx="1350" cy="1168"/>
              </a:xfrm>
              <a:prstGeom prst="hexagon">
                <a:avLst>
                  <a:gd name="adj" fmla="val 28895"/>
                  <a:gd name="vf" fmla="val 115470"/>
                </a:avLst>
              </a:prstGeom>
              <a:gradFill rotWithShape="1">
                <a:gsLst>
                  <a:gs pos="0">
                    <a:srgbClr val="472F76"/>
                  </a:gs>
                  <a:gs pos="100000">
                    <a:srgbClr val="9966FF"/>
                  </a:gs>
                </a:gsLst>
                <a:lin ang="2700000" scaled="1"/>
                <a:tileRect/>
              </a:gradFill>
              <a:ln w="9525" cap="flat" cmpd="sng">
                <a:solidFill>
                  <a:srgbClr val="FEFEFE"/>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grpSp>
        <p:sp>
          <p:nvSpPr>
            <p:cNvPr id="6158" name="直接连接符 8228"/>
            <p:cNvSpPr/>
            <p:nvPr/>
          </p:nvSpPr>
          <p:spPr>
            <a:xfrm>
              <a:off x="384" y="384"/>
              <a:ext cx="3024" cy="0"/>
            </a:xfrm>
            <a:prstGeom prst="line">
              <a:avLst/>
            </a:prstGeom>
            <a:ln w="25400" cap="flat" cmpd="sng">
              <a:solidFill>
                <a:srgbClr val="C0C0C0"/>
              </a:solidFill>
              <a:prstDash val="sysDot"/>
              <a:round/>
              <a:headEnd type="none" w="med" len="med"/>
              <a:tailEnd type="oval" w="med" len="med"/>
            </a:ln>
          </p:spPr>
        </p:sp>
        <p:sp>
          <p:nvSpPr>
            <p:cNvPr id="6159" name="文本框 8229"/>
            <p:cNvSpPr txBox="1"/>
            <p:nvPr/>
          </p:nvSpPr>
          <p:spPr>
            <a:xfrm>
              <a:off x="1008" y="-30"/>
              <a:ext cx="1144" cy="365"/>
            </a:xfrm>
            <a:prstGeom prst="rect">
              <a:avLst/>
            </a:prstGeom>
            <a:noFill/>
            <a:ln w="9525">
              <a:noFill/>
            </a:ln>
          </p:spPr>
          <p:txBody>
            <a:bodyPr wrap="none" anchor="t">
              <a:spAutoFit/>
            </a:bodyPr>
            <a:p>
              <a:pPr eaLnBrk="0" hangingPunct="0"/>
              <a:r>
                <a:rPr lang="zh-CN" altLang="en-US" sz="3200" b="1" u="none" dirty="0">
                  <a:solidFill>
                    <a:srgbClr val="000000"/>
                  </a:solidFill>
                  <a:latin typeface="Arial" panose="020B0604020202020204" pitchFamily="34" charset="0"/>
                  <a:ea typeface="黑体" panose="02010609060101010101" pitchFamily="2" charset="-122"/>
                </a:rPr>
                <a:t>参保政策</a:t>
              </a:r>
              <a:endParaRPr lang="zh-CN" altLang="en-US" sz="3200" b="1" u="none" dirty="0">
                <a:solidFill>
                  <a:srgbClr val="000000"/>
                </a:solidFill>
                <a:latin typeface="Arial" panose="020B0604020202020204" pitchFamily="34" charset="0"/>
                <a:ea typeface="黑体" panose="02010609060101010101" pitchFamily="2" charset="-122"/>
              </a:endParaRPr>
            </a:p>
          </p:txBody>
        </p:sp>
        <p:sp>
          <p:nvSpPr>
            <p:cNvPr id="6160" name="文本框 8230"/>
            <p:cNvSpPr txBox="1"/>
            <p:nvPr/>
          </p:nvSpPr>
          <p:spPr>
            <a:xfrm>
              <a:off x="124" y="62"/>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2</a:t>
              </a:r>
              <a:endParaRPr lang="en-US" altLang="zh-CN" sz="2400" b="1" u="none">
                <a:solidFill>
                  <a:srgbClr val="FFFFFF"/>
                </a:solidFill>
                <a:latin typeface="Arial" panose="020B0604020202020204" pitchFamily="34" charset="0"/>
                <a:ea typeface="宋体" panose="02010600030101010101" pitchFamily="2" charset="-122"/>
              </a:endParaRPr>
            </a:p>
          </p:txBody>
        </p:sp>
      </p:grpSp>
      <p:grpSp>
        <p:nvGrpSpPr>
          <p:cNvPr id="6161" name="组合 8231"/>
          <p:cNvGrpSpPr/>
          <p:nvPr/>
        </p:nvGrpSpPr>
        <p:grpSpPr>
          <a:xfrm>
            <a:off x="3779838" y="5765800"/>
            <a:ext cx="5410200" cy="709613"/>
            <a:chOff x="0" y="-28"/>
            <a:chExt cx="3408" cy="447"/>
          </a:xfrm>
        </p:grpSpPr>
        <p:sp>
          <p:nvSpPr>
            <p:cNvPr id="6162" name="直接连接符 8232"/>
            <p:cNvSpPr/>
            <p:nvPr/>
          </p:nvSpPr>
          <p:spPr>
            <a:xfrm>
              <a:off x="384" y="386"/>
              <a:ext cx="3024" cy="0"/>
            </a:xfrm>
            <a:prstGeom prst="line">
              <a:avLst/>
            </a:prstGeom>
            <a:ln w="25400" cap="flat" cmpd="sng">
              <a:solidFill>
                <a:srgbClr val="C0C0C0"/>
              </a:solidFill>
              <a:prstDash val="sysDot"/>
              <a:round/>
              <a:headEnd type="none" w="med" len="med"/>
              <a:tailEnd type="oval" w="med" len="med"/>
            </a:ln>
          </p:spPr>
        </p:sp>
        <p:sp>
          <p:nvSpPr>
            <p:cNvPr id="6163" name="文本框 8233"/>
            <p:cNvSpPr txBox="1"/>
            <p:nvPr/>
          </p:nvSpPr>
          <p:spPr>
            <a:xfrm>
              <a:off x="1008" y="-28"/>
              <a:ext cx="1144" cy="368"/>
            </a:xfrm>
            <a:prstGeom prst="rect">
              <a:avLst/>
            </a:prstGeom>
            <a:noFill/>
            <a:ln w="9525">
              <a:noFill/>
            </a:ln>
          </p:spPr>
          <p:txBody>
            <a:bodyPr wrap="none" anchor="t">
              <a:spAutoFit/>
            </a:bodyPr>
            <a:p>
              <a:pPr eaLnBrk="0" hangingPunct="0"/>
              <a:r>
                <a:rPr lang="zh-CN" altLang="en-US" sz="3200" b="1" u="none" dirty="0">
                  <a:solidFill>
                    <a:srgbClr val="000000"/>
                  </a:solidFill>
                  <a:latin typeface="Arial" panose="020B0604020202020204" pitchFamily="34" charset="0"/>
                  <a:ea typeface="黑体" panose="02010609060101010101" pitchFamily="2" charset="-122"/>
                </a:rPr>
                <a:t>注意事项</a:t>
              </a:r>
              <a:endParaRPr lang="zh-CN" altLang="en-US" sz="3200" b="1" u="none" dirty="0">
                <a:solidFill>
                  <a:srgbClr val="000000"/>
                </a:solidFill>
                <a:latin typeface="Arial" panose="020B0604020202020204" pitchFamily="34" charset="0"/>
                <a:ea typeface="黑体" panose="02010609060101010101" pitchFamily="2" charset="-122"/>
              </a:endParaRPr>
            </a:p>
          </p:txBody>
        </p:sp>
        <p:sp>
          <p:nvSpPr>
            <p:cNvPr id="6164" name="文本框 8234"/>
            <p:cNvSpPr txBox="1"/>
            <p:nvPr/>
          </p:nvSpPr>
          <p:spPr>
            <a:xfrm>
              <a:off x="124" y="64"/>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3</a:t>
              </a:r>
              <a:endParaRPr lang="en-US" altLang="zh-CN" sz="2400" b="1" u="none">
                <a:solidFill>
                  <a:srgbClr val="FFFFFF"/>
                </a:solidFill>
                <a:latin typeface="Arial" panose="020B0604020202020204" pitchFamily="34" charset="0"/>
                <a:ea typeface="宋体" panose="02010600030101010101" pitchFamily="2" charset="-122"/>
              </a:endParaRPr>
            </a:p>
          </p:txBody>
        </p:sp>
        <p:grpSp>
          <p:nvGrpSpPr>
            <p:cNvPr id="6165" name="组合 8235"/>
            <p:cNvGrpSpPr/>
            <p:nvPr/>
          </p:nvGrpSpPr>
          <p:grpSpPr>
            <a:xfrm>
              <a:off x="0" y="0"/>
              <a:ext cx="480" cy="419"/>
              <a:chOff x="0" y="0"/>
              <a:chExt cx="1549" cy="1351"/>
            </a:xfrm>
          </p:grpSpPr>
          <p:sp>
            <p:nvSpPr>
              <p:cNvPr id="6166" name="六边形 8236"/>
              <p:cNvSpPr/>
              <p:nvPr/>
            </p:nvSpPr>
            <p:spPr>
              <a:xfrm>
                <a:off x="13" y="23"/>
                <a:ext cx="1536" cy="1328"/>
              </a:xfrm>
              <a:prstGeom prst="hexagon">
                <a:avLst>
                  <a:gd name="adj" fmla="val 28915"/>
                  <a:gd name="vf" fmla="val 115470"/>
                </a:avLst>
              </a:prstGeom>
              <a:solidFill>
                <a:srgbClr val="808080"/>
              </a:solidFill>
              <a:ln w="9525">
                <a:noFill/>
              </a:ln>
            </p:spPr>
            <p:txBody>
              <a:bodyPr anchor="t"/>
              <a:p>
                <a:endParaRPr lang="zh-CN" altLang="en-US">
                  <a:latin typeface="Calibri" panose="020F0502020204030204" pitchFamily="34" charset="0"/>
                  <a:ea typeface="宋体" panose="02010600030101010101" pitchFamily="2" charset="-122"/>
                </a:endParaRPr>
              </a:p>
            </p:txBody>
          </p:sp>
          <p:sp>
            <p:nvSpPr>
              <p:cNvPr id="6167" name="六边形 8237"/>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sp>
            <p:nvSpPr>
              <p:cNvPr id="6168" name="六边形 8238"/>
              <p:cNvSpPr/>
              <p:nvPr/>
            </p:nvSpPr>
            <p:spPr>
              <a:xfrm>
                <a:off x="90" y="80"/>
                <a:ext cx="1350" cy="1168"/>
              </a:xfrm>
              <a:prstGeom prst="hexagon">
                <a:avLst>
                  <a:gd name="adj" fmla="val 28895"/>
                  <a:gd name="vf" fmla="val 115470"/>
                </a:avLst>
              </a:prstGeom>
              <a:gradFill rotWithShape="1">
                <a:gsLst>
                  <a:gs pos="0">
                    <a:srgbClr val="3399FF"/>
                  </a:gs>
                  <a:gs pos="100000">
                    <a:srgbClr val="003299"/>
                  </a:gs>
                </a:gsLst>
                <a:lin ang="2700000" scaled="1"/>
                <a:tileRect/>
              </a:gradFill>
              <a:ln w="9525" cap="flat" cmpd="sng">
                <a:solidFill>
                  <a:srgbClr val="FEFEFE"/>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grpSp>
        <p:sp>
          <p:nvSpPr>
            <p:cNvPr id="6169" name="文本框 8239"/>
            <p:cNvSpPr txBox="1"/>
            <p:nvPr/>
          </p:nvSpPr>
          <p:spPr>
            <a:xfrm>
              <a:off x="125" y="64"/>
              <a:ext cx="222" cy="290"/>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5</a:t>
              </a:r>
              <a:endParaRPr lang="en-US" altLang="zh-CN" sz="2400" b="1" u="none">
                <a:solidFill>
                  <a:srgbClr val="FFFFFF"/>
                </a:solidFill>
                <a:latin typeface="Arial" panose="020B0604020202020204" pitchFamily="34" charset="0"/>
                <a:ea typeface="宋体" panose="02010600030101010101" pitchFamily="2" charset="-122"/>
              </a:endParaRPr>
            </a:p>
          </p:txBody>
        </p:sp>
      </p:grpSp>
      <p:grpSp>
        <p:nvGrpSpPr>
          <p:cNvPr id="6170" name="组合 8240"/>
          <p:cNvGrpSpPr/>
          <p:nvPr/>
        </p:nvGrpSpPr>
        <p:grpSpPr>
          <a:xfrm>
            <a:off x="3779838" y="4760913"/>
            <a:ext cx="5410200" cy="709612"/>
            <a:chOff x="0" y="-28"/>
            <a:chExt cx="3408" cy="447"/>
          </a:xfrm>
        </p:grpSpPr>
        <p:sp>
          <p:nvSpPr>
            <p:cNvPr id="6171" name="直接连接符 8241"/>
            <p:cNvSpPr/>
            <p:nvPr/>
          </p:nvSpPr>
          <p:spPr>
            <a:xfrm>
              <a:off x="384" y="386"/>
              <a:ext cx="3024" cy="0"/>
            </a:xfrm>
            <a:prstGeom prst="line">
              <a:avLst/>
            </a:prstGeom>
            <a:ln w="25400" cap="flat" cmpd="sng">
              <a:solidFill>
                <a:srgbClr val="C0C0C0"/>
              </a:solidFill>
              <a:prstDash val="sysDot"/>
              <a:round/>
              <a:headEnd type="none" w="med" len="med"/>
              <a:tailEnd type="oval" w="med" len="med"/>
            </a:ln>
          </p:spPr>
        </p:sp>
        <p:sp>
          <p:nvSpPr>
            <p:cNvPr id="6172" name="文本框 8242"/>
            <p:cNvSpPr txBox="1"/>
            <p:nvPr/>
          </p:nvSpPr>
          <p:spPr>
            <a:xfrm>
              <a:off x="1008" y="-28"/>
              <a:ext cx="1144" cy="368"/>
            </a:xfrm>
            <a:prstGeom prst="rect">
              <a:avLst/>
            </a:prstGeom>
            <a:noFill/>
            <a:ln w="9525">
              <a:noFill/>
            </a:ln>
          </p:spPr>
          <p:txBody>
            <a:bodyPr wrap="none" anchor="t">
              <a:spAutoFit/>
            </a:bodyPr>
            <a:p>
              <a:pPr eaLnBrk="0" hangingPunct="0"/>
              <a:r>
                <a:rPr lang="zh-CN" altLang="zh-CN" sz="3200" b="1" u="none" dirty="0">
                  <a:solidFill>
                    <a:srgbClr val="000000"/>
                  </a:solidFill>
                  <a:latin typeface="Arial" panose="020B0604020202020204" pitchFamily="34" charset="0"/>
                  <a:ea typeface="黑体" panose="02010609060101010101" pitchFamily="2" charset="-122"/>
                </a:rPr>
                <a:t>存在问题</a:t>
              </a:r>
              <a:endParaRPr lang="zh-CN" altLang="zh-CN" sz="3200" b="1" u="none" dirty="0">
                <a:solidFill>
                  <a:srgbClr val="000000"/>
                </a:solidFill>
                <a:latin typeface="Arial" panose="020B0604020202020204" pitchFamily="34" charset="0"/>
                <a:ea typeface="黑体" panose="02010609060101010101" pitchFamily="2" charset="-122"/>
              </a:endParaRPr>
            </a:p>
          </p:txBody>
        </p:sp>
        <p:sp>
          <p:nvSpPr>
            <p:cNvPr id="6173" name="文本框 8243"/>
            <p:cNvSpPr txBox="1"/>
            <p:nvPr/>
          </p:nvSpPr>
          <p:spPr>
            <a:xfrm>
              <a:off x="124" y="64"/>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4</a:t>
              </a:r>
              <a:endParaRPr lang="en-US" altLang="zh-CN" sz="2400" b="1" u="none">
                <a:solidFill>
                  <a:srgbClr val="FFFFFF"/>
                </a:solidFill>
                <a:latin typeface="Arial" panose="020B0604020202020204" pitchFamily="34" charset="0"/>
                <a:ea typeface="宋体" panose="02010600030101010101" pitchFamily="2" charset="-122"/>
              </a:endParaRPr>
            </a:p>
          </p:txBody>
        </p:sp>
        <p:grpSp>
          <p:nvGrpSpPr>
            <p:cNvPr id="6174" name="组合 8244"/>
            <p:cNvGrpSpPr/>
            <p:nvPr/>
          </p:nvGrpSpPr>
          <p:grpSpPr>
            <a:xfrm>
              <a:off x="0" y="0"/>
              <a:ext cx="480" cy="419"/>
              <a:chOff x="0" y="0"/>
              <a:chExt cx="1549" cy="1351"/>
            </a:xfrm>
          </p:grpSpPr>
          <p:sp>
            <p:nvSpPr>
              <p:cNvPr id="6175" name="六边形 8245"/>
              <p:cNvSpPr/>
              <p:nvPr/>
            </p:nvSpPr>
            <p:spPr>
              <a:xfrm>
                <a:off x="13" y="23"/>
                <a:ext cx="1536" cy="1328"/>
              </a:xfrm>
              <a:prstGeom prst="hexagon">
                <a:avLst>
                  <a:gd name="adj" fmla="val 28915"/>
                  <a:gd name="vf" fmla="val 115470"/>
                </a:avLst>
              </a:prstGeom>
              <a:solidFill>
                <a:srgbClr val="808080"/>
              </a:solidFill>
              <a:ln w="9525">
                <a:noFill/>
              </a:ln>
            </p:spPr>
            <p:txBody>
              <a:bodyPr anchor="t"/>
              <a:p>
                <a:endParaRPr lang="zh-CN" altLang="en-US">
                  <a:latin typeface="Calibri" panose="020F0502020204030204" pitchFamily="34" charset="0"/>
                  <a:ea typeface="宋体" panose="02010600030101010101" pitchFamily="2" charset="-122"/>
                </a:endParaRPr>
              </a:p>
            </p:txBody>
          </p:sp>
          <p:sp>
            <p:nvSpPr>
              <p:cNvPr id="6176" name="六边形 8246"/>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sp>
            <p:nvSpPr>
              <p:cNvPr id="6177" name="六边形 8247"/>
              <p:cNvSpPr/>
              <p:nvPr/>
            </p:nvSpPr>
            <p:spPr>
              <a:xfrm>
                <a:off x="90" y="80"/>
                <a:ext cx="1350" cy="1168"/>
              </a:xfrm>
              <a:prstGeom prst="hexagon">
                <a:avLst>
                  <a:gd name="adj" fmla="val 28895"/>
                  <a:gd name="vf" fmla="val 115470"/>
                </a:avLst>
              </a:prstGeom>
              <a:gradFill rotWithShape="1">
                <a:gsLst>
                  <a:gs pos="0">
                    <a:srgbClr val="472F76"/>
                  </a:gs>
                  <a:gs pos="100000">
                    <a:srgbClr val="9966FF"/>
                  </a:gs>
                </a:gsLst>
                <a:lin ang="2700000" scaled="1"/>
                <a:tileRect/>
              </a:gradFill>
              <a:ln w="9525" cap="flat" cmpd="sng">
                <a:solidFill>
                  <a:srgbClr val="FEFEFE"/>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grpSp>
        <p:sp>
          <p:nvSpPr>
            <p:cNvPr id="6178" name="文本框 8248"/>
            <p:cNvSpPr txBox="1"/>
            <p:nvPr/>
          </p:nvSpPr>
          <p:spPr>
            <a:xfrm>
              <a:off x="124" y="64"/>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4</a:t>
              </a:r>
              <a:endParaRPr lang="en-US" altLang="zh-CN" sz="2400" b="1" u="none">
                <a:solidFill>
                  <a:srgbClr val="FFFFFF"/>
                </a:solidFill>
                <a:latin typeface="Arial" panose="020B0604020202020204" pitchFamily="34" charset="0"/>
                <a:ea typeface="宋体" panose="02010600030101010101" pitchFamily="2" charset="-122"/>
              </a:endParaRPr>
            </a:p>
          </p:txBody>
        </p:sp>
      </p:grpSp>
      <p:sp>
        <p:nvSpPr>
          <p:cNvPr id="6179" name="标题 5121"/>
          <p:cNvSpPr/>
          <p:nvPr/>
        </p:nvSpPr>
        <p:spPr>
          <a:xfrm>
            <a:off x="4275138" y="982663"/>
            <a:ext cx="3916362" cy="792162"/>
          </a:xfrm>
          <a:prstGeom prst="rect">
            <a:avLst/>
          </a:prstGeom>
          <a:noFill/>
          <a:ln w="9525">
            <a:noFill/>
          </a:ln>
        </p:spPr>
        <p:txBody>
          <a:bodyPr anchor="ctr"/>
          <a:p>
            <a:pPr algn="ctr" eaLnBrk="0" hangingPunct="0">
              <a:lnSpc>
                <a:spcPct val="90000"/>
              </a:lnSpc>
            </a:pPr>
            <a:r>
              <a:rPr lang="zh-CN" altLang="en-US" sz="4400" b="1" u="none" dirty="0">
                <a:solidFill>
                  <a:srgbClr val="C00000"/>
                </a:solidFill>
                <a:latin typeface="华文细黑" pitchFamily="2" charset="-122"/>
                <a:ea typeface="华文细黑" pitchFamily="2" charset="-122"/>
              </a:rPr>
              <a:t>主要内容</a:t>
            </a:r>
            <a:endParaRPr lang="zh-CN" altLang="en-US" sz="4400" b="1" u="none" dirty="0">
              <a:solidFill>
                <a:srgbClr val="C00000"/>
              </a:solidFill>
              <a:latin typeface="华文细黑" pitchFamily="2" charset="-122"/>
              <a:ea typeface="华文细黑" pitchFamily="2" charset="-122"/>
            </a:endParaRPr>
          </a:p>
        </p:txBody>
      </p:sp>
      <p:grpSp>
        <p:nvGrpSpPr>
          <p:cNvPr id="6180" name="组合 8231"/>
          <p:cNvGrpSpPr/>
          <p:nvPr/>
        </p:nvGrpSpPr>
        <p:grpSpPr>
          <a:xfrm>
            <a:off x="3779838" y="3779838"/>
            <a:ext cx="5410200" cy="709612"/>
            <a:chOff x="0" y="-28"/>
            <a:chExt cx="3408" cy="447"/>
          </a:xfrm>
        </p:grpSpPr>
        <p:sp>
          <p:nvSpPr>
            <p:cNvPr id="6181" name="直接连接符 8232"/>
            <p:cNvSpPr/>
            <p:nvPr/>
          </p:nvSpPr>
          <p:spPr>
            <a:xfrm>
              <a:off x="384" y="386"/>
              <a:ext cx="3024" cy="0"/>
            </a:xfrm>
            <a:prstGeom prst="line">
              <a:avLst/>
            </a:prstGeom>
            <a:ln w="25400" cap="flat" cmpd="sng">
              <a:solidFill>
                <a:srgbClr val="C0C0C0"/>
              </a:solidFill>
              <a:prstDash val="sysDot"/>
              <a:round/>
              <a:headEnd type="none" w="med" len="med"/>
              <a:tailEnd type="oval" w="med" len="med"/>
            </a:ln>
          </p:spPr>
        </p:sp>
        <p:sp>
          <p:nvSpPr>
            <p:cNvPr id="6182" name="文本框 8233"/>
            <p:cNvSpPr txBox="1"/>
            <p:nvPr/>
          </p:nvSpPr>
          <p:spPr>
            <a:xfrm>
              <a:off x="1008" y="-28"/>
              <a:ext cx="1144" cy="368"/>
            </a:xfrm>
            <a:prstGeom prst="rect">
              <a:avLst/>
            </a:prstGeom>
            <a:noFill/>
            <a:ln w="9525">
              <a:noFill/>
            </a:ln>
          </p:spPr>
          <p:txBody>
            <a:bodyPr wrap="none" anchor="t">
              <a:spAutoFit/>
            </a:bodyPr>
            <a:p>
              <a:pPr eaLnBrk="0" hangingPunct="0"/>
              <a:r>
                <a:rPr lang="zh-CN" altLang="en-US" sz="3200" b="1" u="none" dirty="0">
                  <a:solidFill>
                    <a:srgbClr val="000000"/>
                  </a:solidFill>
                  <a:latin typeface="Arial" panose="020B0604020202020204" pitchFamily="34" charset="0"/>
                  <a:ea typeface="黑体" panose="02010609060101010101" pitchFamily="2" charset="-122"/>
                </a:rPr>
                <a:t>参保网址</a:t>
              </a:r>
              <a:endParaRPr lang="zh-CN" altLang="en-US" sz="3200" b="1" u="none" dirty="0">
                <a:solidFill>
                  <a:srgbClr val="000000"/>
                </a:solidFill>
                <a:latin typeface="Arial" panose="020B0604020202020204" pitchFamily="34" charset="0"/>
                <a:ea typeface="黑体" panose="02010609060101010101" pitchFamily="2" charset="-122"/>
              </a:endParaRPr>
            </a:p>
          </p:txBody>
        </p:sp>
        <p:sp>
          <p:nvSpPr>
            <p:cNvPr id="6183" name="文本框 8234"/>
            <p:cNvSpPr txBox="1"/>
            <p:nvPr/>
          </p:nvSpPr>
          <p:spPr>
            <a:xfrm>
              <a:off x="124" y="64"/>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3</a:t>
              </a:r>
              <a:endParaRPr lang="en-US" altLang="zh-CN" sz="2400" b="1" u="none">
                <a:solidFill>
                  <a:srgbClr val="FFFFFF"/>
                </a:solidFill>
                <a:latin typeface="Arial" panose="020B0604020202020204" pitchFamily="34" charset="0"/>
                <a:ea typeface="宋体" panose="02010600030101010101" pitchFamily="2" charset="-122"/>
              </a:endParaRPr>
            </a:p>
          </p:txBody>
        </p:sp>
        <p:grpSp>
          <p:nvGrpSpPr>
            <p:cNvPr id="6184" name="组合 8235"/>
            <p:cNvGrpSpPr/>
            <p:nvPr/>
          </p:nvGrpSpPr>
          <p:grpSpPr>
            <a:xfrm>
              <a:off x="0" y="0"/>
              <a:ext cx="480" cy="419"/>
              <a:chOff x="0" y="0"/>
              <a:chExt cx="1549" cy="1351"/>
            </a:xfrm>
          </p:grpSpPr>
          <p:sp>
            <p:nvSpPr>
              <p:cNvPr id="6185" name="六边形 8236"/>
              <p:cNvSpPr/>
              <p:nvPr/>
            </p:nvSpPr>
            <p:spPr>
              <a:xfrm>
                <a:off x="13" y="23"/>
                <a:ext cx="1536" cy="1328"/>
              </a:xfrm>
              <a:prstGeom prst="hexagon">
                <a:avLst>
                  <a:gd name="adj" fmla="val 28915"/>
                  <a:gd name="vf" fmla="val 115470"/>
                </a:avLst>
              </a:prstGeom>
              <a:solidFill>
                <a:srgbClr val="808080"/>
              </a:solidFill>
              <a:ln w="9525">
                <a:noFill/>
              </a:ln>
            </p:spPr>
            <p:txBody>
              <a:bodyPr anchor="t"/>
              <a:p>
                <a:endParaRPr lang="zh-CN" altLang="en-US">
                  <a:latin typeface="Calibri" panose="020F0502020204030204" pitchFamily="34" charset="0"/>
                  <a:ea typeface="宋体" panose="02010600030101010101" pitchFamily="2" charset="-122"/>
                </a:endParaRPr>
              </a:p>
            </p:txBody>
          </p:sp>
          <p:sp>
            <p:nvSpPr>
              <p:cNvPr id="6186" name="六边形 8237"/>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sp>
            <p:nvSpPr>
              <p:cNvPr id="6187" name="六边形 8238"/>
              <p:cNvSpPr/>
              <p:nvPr/>
            </p:nvSpPr>
            <p:spPr>
              <a:xfrm>
                <a:off x="90" y="80"/>
                <a:ext cx="1350" cy="1168"/>
              </a:xfrm>
              <a:prstGeom prst="hexagon">
                <a:avLst>
                  <a:gd name="adj" fmla="val 28895"/>
                  <a:gd name="vf" fmla="val 115470"/>
                </a:avLst>
              </a:prstGeom>
              <a:gradFill rotWithShape="1">
                <a:gsLst>
                  <a:gs pos="0">
                    <a:srgbClr val="3399FF"/>
                  </a:gs>
                  <a:gs pos="100000">
                    <a:srgbClr val="003299"/>
                  </a:gs>
                </a:gsLst>
                <a:lin ang="2700000" scaled="1"/>
                <a:tileRect/>
              </a:gradFill>
              <a:ln w="9525" cap="flat" cmpd="sng">
                <a:solidFill>
                  <a:srgbClr val="FEFEFE"/>
                </a:solidFill>
                <a:prstDash val="solid"/>
                <a:miter/>
                <a:headEnd type="none" w="med" len="med"/>
                <a:tailEnd type="none" w="med" len="med"/>
              </a:ln>
            </p:spPr>
            <p:txBody>
              <a:bodyPr anchor="t"/>
              <a:p>
                <a:endParaRPr lang="zh-CN" altLang="en-US">
                  <a:latin typeface="Calibri" panose="020F0502020204030204" pitchFamily="34" charset="0"/>
                  <a:ea typeface="宋体" panose="02010600030101010101" pitchFamily="2" charset="-122"/>
                </a:endParaRPr>
              </a:p>
            </p:txBody>
          </p:sp>
        </p:grpSp>
        <p:sp>
          <p:nvSpPr>
            <p:cNvPr id="6188" name="文本框 8239"/>
            <p:cNvSpPr txBox="1"/>
            <p:nvPr/>
          </p:nvSpPr>
          <p:spPr>
            <a:xfrm>
              <a:off x="124" y="64"/>
              <a:ext cx="223" cy="288"/>
            </a:xfrm>
            <a:prstGeom prst="rect">
              <a:avLst/>
            </a:prstGeom>
            <a:noFill/>
            <a:ln w="9525">
              <a:noFill/>
            </a:ln>
          </p:spPr>
          <p:txBody>
            <a:bodyPr wrap="none" anchor="t">
              <a:spAutoFit/>
            </a:bodyPr>
            <a:p>
              <a:pPr algn="ctr" eaLnBrk="0" hangingPunct="0"/>
              <a:r>
                <a:rPr lang="en-US" altLang="zh-CN" sz="2400" b="1" u="none">
                  <a:solidFill>
                    <a:srgbClr val="FFFFFF"/>
                  </a:solidFill>
                  <a:latin typeface="Arial" panose="020B0604020202020204" pitchFamily="34" charset="0"/>
                  <a:ea typeface="宋体" panose="02010600030101010101" pitchFamily="2" charset="-122"/>
                </a:rPr>
                <a:t>3</a:t>
              </a:r>
              <a:endParaRPr lang="en-US" altLang="zh-CN" sz="2400" b="1" u="none">
                <a:solidFill>
                  <a:srgbClr val="FFFFFF"/>
                </a:solidFill>
                <a:latin typeface="Arial" panose="020B0604020202020204" pitchFamily="34" charset="0"/>
                <a:ea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431" name="Rectangle 3"/>
          <p:cNvSpPr/>
          <p:nvPr/>
        </p:nvSpPr>
        <p:spPr>
          <a:xfrm>
            <a:off x="773113" y="2139950"/>
            <a:ext cx="7605712" cy="3671888"/>
          </a:xfrm>
          <a:prstGeom prst="rect">
            <a:avLst/>
          </a:prstGeom>
          <a:noFill/>
          <a:ln w="9525">
            <a:noFill/>
          </a:ln>
        </p:spPr>
        <p:txBody>
          <a:bodyPr lIns="92075" tIns="46037" rIns="92075" bIns="46037" anchor="t"/>
          <a:p>
            <a:pPr algn="ctr">
              <a:lnSpc>
                <a:spcPct val="80000"/>
              </a:lnSpc>
              <a:spcBef>
                <a:spcPct val="20000"/>
              </a:spcBef>
            </a:pPr>
            <a:endParaRPr lang="zh-CN" altLang="en-US" sz="2800" b="1" u="none" dirty="0">
              <a:solidFill>
                <a:srgbClr val="000000"/>
              </a:solidFill>
              <a:latin typeface="Arial" panose="020B0604020202020204" pitchFamily="34" charset="0"/>
              <a:ea typeface="宋体" panose="02010600030101010101" pitchFamily="2" charset="-122"/>
            </a:endParaRPr>
          </a:p>
          <a:p>
            <a:pPr>
              <a:lnSpc>
                <a:spcPts val="4000"/>
              </a:lnSpc>
              <a:spcBef>
                <a:spcPct val="20000"/>
              </a:spcBef>
            </a:pPr>
            <a:r>
              <a:rPr lang="zh-CN" altLang="en-US" sz="2800" b="1" u="none" dirty="0">
                <a:solidFill>
                  <a:srgbClr val="FF0000"/>
                </a:solidFill>
                <a:latin typeface="Arial" panose="020B0604020202020204" pitchFamily="34" charset="0"/>
                <a:ea typeface="黑体" panose="02010609060101010101" pitchFamily="2" charset="-122"/>
              </a:rPr>
              <a:t>基本医疗保险制度</a:t>
            </a:r>
            <a:r>
              <a:rPr lang="zh-CN" altLang="en-US" sz="2800" b="1" u="none" dirty="0">
                <a:latin typeface="Arial" panose="020B0604020202020204" pitchFamily="34" charset="0"/>
                <a:ea typeface="黑体" panose="02010609060101010101" pitchFamily="2" charset="-122"/>
              </a:rPr>
              <a:t>：</a:t>
            </a:r>
            <a:r>
              <a:rPr lang="zh-CN" altLang="en-US" sz="2800" b="1" u="none" dirty="0">
                <a:solidFill>
                  <a:srgbClr val="000000"/>
                </a:solidFill>
                <a:latin typeface="Arial" panose="020B0604020202020204" pitchFamily="34" charset="0"/>
                <a:ea typeface="宋体" panose="02010600030101010101" pitchFamily="2" charset="-122"/>
              </a:rPr>
              <a:t>指按照国家规定缴纳一定比例的医疗保险费，在参保人因患病和意外伤害而就医诊疗，由医疗保险基金支付其一定医疗费用的社会保险制度。</a:t>
            </a:r>
            <a:endParaRPr lang="en-US" altLang="zh-CN" sz="2800" b="1" u="none">
              <a:solidFill>
                <a:srgbClr val="000000"/>
              </a:solidFill>
              <a:latin typeface="Arial" panose="020B0604020202020204" pitchFamily="34" charset="0"/>
              <a:ea typeface="宋体" panose="02010600030101010101" pitchFamily="2" charset="-122"/>
            </a:endParaRPr>
          </a:p>
          <a:p>
            <a:pPr algn="r">
              <a:lnSpc>
                <a:spcPts val="4000"/>
              </a:lnSpc>
              <a:spcBef>
                <a:spcPct val="20000"/>
              </a:spcBef>
            </a:pPr>
            <a:r>
              <a:rPr lang="en-US" altLang="zh-CN" sz="2800" b="1" u="none">
                <a:solidFill>
                  <a:srgbClr val="000000"/>
                </a:solidFill>
                <a:latin typeface="Arial" panose="020B0604020202020204" pitchFamily="34" charset="0"/>
                <a:ea typeface="宋体" panose="02010600030101010101" pitchFamily="2" charset="-122"/>
              </a:rPr>
              <a:t>——2010</a:t>
            </a:r>
            <a:r>
              <a:rPr lang="zh-CN" altLang="en-US" sz="2800" b="1" u="none" dirty="0">
                <a:solidFill>
                  <a:srgbClr val="000000"/>
                </a:solidFill>
                <a:latin typeface="Arial" panose="020B0604020202020204" pitchFamily="34" charset="0"/>
                <a:ea typeface="宋体" panose="02010600030101010101" pitchFamily="2" charset="-122"/>
              </a:rPr>
              <a:t>年</a:t>
            </a:r>
            <a:r>
              <a:rPr lang="en-US" altLang="zh-CN" sz="2800" b="1" u="none">
                <a:solidFill>
                  <a:srgbClr val="000000"/>
                </a:solidFill>
                <a:latin typeface="Arial" panose="020B0604020202020204" pitchFamily="34" charset="0"/>
                <a:ea typeface="宋体" panose="02010600030101010101" pitchFamily="2" charset="-122"/>
              </a:rPr>
              <a:t>《</a:t>
            </a:r>
            <a:r>
              <a:rPr lang="zh-CN" altLang="en-US" sz="2800" b="1" u="none" dirty="0">
                <a:solidFill>
                  <a:srgbClr val="000000"/>
                </a:solidFill>
                <a:latin typeface="Arial" panose="020B0604020202020204" pitchFamily="34" charset="0"/>
                <a:ea typeface="宋体" panose="02010600030101010101" pitchFamily="2" charset="-122"/>
              </a:rPr>
              <a:t>社会保险法</a:t>
            </a:r>
            <a:r>
              <a:rPr lang="en-US" altLang="zh-CN" sz="2800" b="1" u="none">
                <a:solidFill>
                  <a:srgbClr val="000000"/>
                </a:solidFill>
                <a:latin typeface="Arial" panose="020B0604020202020204" pitchFamily="34" charset="0"/>
                <a:ea typeface="宋体" panose="02010600030101010101" pitchFamily="2" charset="-122"/>
              </a:rPr>
              <a:t>》</a:t>
            </a:r>
            <a:endParaRPr lang="zh-CN" altLang="en-US" sz="2800" b="1" u="none" dirty="0">
              <a:solidFill>
                <a:srgbClr val="000000"/>
              </a:solidFill>
              <a:latin typeface="Arial" panose="020B0604020202020204" pitchFamily="34" charset="0"/>
              <a:ea typeface="宋体" panose="02010600030101010101" pitchFamily="2" charset="-122"/>
            </a:endParaRPr>
          </a:p>
        </p:txBody>
      </p:sp>
      <p:pic>
        <p:nvPicPr>
          <p:cNvPr id="67589" name="Picture 5" descr="U_2568~1"/>
          <p:cNvPicPr>
            <a:picLocks noChangeAspect="1"/>
          </p:cNvPicPr>
          <p:nvPr/>
        </p:nvPicPr>
        <p:blipFill>
          <a:blip r:embed="rId1"/>
          <a:stretch>
            <a:fillRect/>
          </a:stretch>
        </p:blipFill>
        <p:spPr>
          <a:xfrm>
            <a:off x="8626475" y="2425700"/>
            <a:ext cx="2441575" cy="3163888"/>
          </a:xfrm>
          <a:prstGeom prst="rect">
            <a:avLst/>
          </a:prstGeom>
          <a:noFill/>
          <a:ln w="9525">
            <a:noFill/>
          </a:ln>
        </p:spPr>
      </p:pic>
      <p:sp>
        <p:nvSpPr>
          <p:cNvPr id="7171" name="矩形 36869"/>
          <p:cNvSpPr/>
          <p:nvPr/>
        </p:nvSpPr>
        <p:spPr>
          <a:xfrm>
            <a:off x="3897313" y="1023938"/>
            <a:ext cx="4454525" cy="701675"/>
          </a:xfrm>
          <a:prstGeom prst="rect">
            <a:avLst/>
          </a:prstGeom>
          <a:noFill/>
          <a:ln w="9525">
            <a:noFill/>
          </a:ln>
        </p:spPr>
        <p:txBody>
          <a:bodyPr anchor="t">
            <a:spAutoFit/>
          </a:bodyPr>
          <a:p>
            <a:pPr algn="ctr"/>
            <a:r>
              <a:rPr lang="zh-CN" altLang="en-US" sz="4000" b="1" u="none" dirty="0">
                <a:solidFill>
                  <a:srgbClr val="2106EA"/>
                </a:solidFill>
                <a:latin typeface="Calibri" panose="020F0502020204030204" pitchFamily="34" charset="0"/>
                <a:ea typeface="黑体" panose="02010609060101010101" pitchFamily="2" charset="-122"/>
              </a:rPr>
              <a:t>一、基本概念</a:t>
            </a:r>
            <a:endParaRPr lang="zh-CN" altLang="en-US" sz="4000" b="1" u="none" dirty="0">
              <a:solidFill>
                <a:srgbClr val="2106EA"/>
              </a:solidFill>
              <a:latin typeface="Calibri" panose="020F0502020204030204" pitchFamily="34"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8431">
                                            <p:txEl>
                                              <p:charRg st="1" end="73"/>
                                            </p:txEl>
                                          </p:spTgt>
                                        </p:tgtEl>
                                        <p:attrNameLst>
                                          <p:attrName>style.visibility</p:attrName>
                                        </p:attrNameLst>
                                      </p:cBhvr>
                                      <p:to>
                                        <p:strVal val="visible"/>
                                      </p:to>
                                    </p:set>
                                    <p:animEffect transition="in" filter="blinds(horizontal)">
                                      <p:cBhvr>
                                        <p:cTn id="7" dur="500"/>
                                        <p:tgtEl>
                                          <p:spTgt spid="58431">
                                            <p:txEl>
                                              <p:charRg st="1" end="73"/>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8431">
                                            <p:txEl>
                                              <p:charRg st="73" end="88"/>
                                            </p:txEl>
                                          </p:spTgt>
                                        </p:tgtEl>
                                        <p:attrNameLst>
                                          <p:attrName>style.visibility</p:attrName>
                                        </p:attrNameLst>
                                      </p:cBhvr>
                                      <p:to>
                                        <p:strVal val="visible"/>
                                      </p:to>
                                    </p:set>
                                    <p:animEffect transition="in" filter="blinds(horizontal)">
                                      <p:cBhvr>
                                        <p:cTn id="10" dur="500"/>
                                        <p:tgtEl>
                                          <p:spTgt spid="58431">
                                            <p:txEl>
                                              <p:charRg st="73" end="88"/>
                                            </p:txEl>
                                          </p:spTgt>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67589"/>
                                        </p:tgtEl>
                                        <p:attrNameLst>
                                          <p:attrName>style.visibility</p:attrName>
                                        </p:attrNameLst>
                                      </p:cBhvr>
                                      <p:to>
                                        <p:strVal val="visible"/>
                                      </p:to>
                                    </p:set>
                                    <p:animEffect transition="in" filter="blinds(horizontal)">
                                      <p:cBhvr>
                                        <p:cTn id="14"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矩形 6"/>
          <p:cNvSpPr/>
          <p:nvPr/>
        </p:nvSpPr>
        <p:spPr>
          <a:xfrm>
            <a:off x="533370" y="1931977"/>
            <a:ext cx="1061182" cy="341631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医疗保险</a:t>
            </a:r>
            <a:endParaRPr kumimoji="0" lang="zh-CN" altLang="en-US" sz="5400" b="0" i="0" u="none" strike="noStrike" kern="1200" cap="none" spc="0" normalizeH="0" baseline="0" noProof="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sp>
        <p:nvSpPr>
          <p:cNvPr id="8" name="矩形 7"/>
          <p:cNvSpPr/>
          <p:nvPr/>
        </p:nvSpPr>
        <p:spPr>
          <a:xfrm>
            <a:off x="2266932" y="2233601"/>
            <a:ext cx="3071823" cy="92333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职工医保</a:t>
            </a:r>
            <a:endPar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sp>
        <p:nvSpPr>
          <p:cNvPr id="10" name="矩形 9"/>
          <p:cNvSpPr/>
          <p:nvPr/>
        </p:nvSpPr>
        <p:spPr>
          <a:xfrm>
            <a:off x="2124056" y="3233733"/>
            <a:ext cx="3071825" cy="92333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居民医保</a:t>
            </a:r>
            <a:endPar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sp>
        <p:nvSpPr>
          <p:cNvPr id="11" name="矩形 10"/>
          <p:cNvSpPr/>
          <p:nvPr/>
        </p:nvSpPr>
        <p:spPr>
          <a:xfrm>
            <a:off x="2195478" y="4305308"/>
            <a:ext cx="2428892" cy="923330"/>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新农合</a:t>
            </a:r>
            <a:endParaRPr kumimoji="0" lang="zh-CN" altLang="en-US" sz="5400" b="0" i="0" u="none" strike="noStrike" kern="1200" cap="none" spc="0" normalizeH="0" baseline="0" noProof="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cxnSp>
        <p:nvCxnSpPr>
          <p:cNvPr id="13" name="直接箭头连接符 12"/>
          <p:cNvCxnSpPr/>
          <p:nvPr/>
        </p:nvCxnSpPr>
        <p:spPr>
          <a:xfrm>
            <a:off x="1695450" y="3662363"/>
            <a:ext cx="511175" cy="635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1624013" y="2662238"/>
            <a:ext cx="500063" cy="158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1695450" y="4805363"/>
            <a:ext cx="571500" cy="158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03" name="TextBox 17"/>
          <p:cNvSpPr txBox="1">
            <a:spLocks noChangeArrowheads="1"/>
          </p:cNvSpPr>
          <p:nvPr/>
        </p:nvSpPr>
        <p:spPr bwMode="auto">
          <a:xfrm>
            <a:off x="2860675" y="1506538"/>
            <a:ext cx="1714500" cy="338138"/>
          </a:xfrm>
          <a:prstGeom prst="rect">
            <a:avLst/>
          </a:prstGeom>
          <a:noFill/>
          <a:ln w="9525">
            <a:noFill/>
            <a:miter lim="800000"/>
          </a:ln>
        </p:spPr>
        <p:txBody>
          <a:bodyPr>
            <a:spAutoFit/>
          </a:bodyPr>
          <a:p>
            <a:pPr algn="ctr"/>
            <a:r>
              <a:rPr lang="zh-CN" altLang="en-US" sz="1600" b="1" u="none" noProof="1" dirty="0">
                <a:solidFill>
                  <a:srgbClr val="000000"/>
                </a:solidFill>
                <a:effectLst>
                  <a:outerShdw blurRad="38100" dist="38100" dir="2700000">
                    <a:srgbClr val="FFFFFF"/>
                  </a:outerShdw>
                </a:effectLst>
                <a:latin typeface="Verdana" panose="020B0604030504040204" pitchFamily="34" charset="0"/>
                <a:ea typeface="黑体" panose="02010609060101010101" pitchFamily="2" charset="-122"/>
                <a:cs typeface="+mn-ea"/>
              </a:rPr>
              <a:t>国家层面</a:t>
            </a:r>
            <a:endParaRPr lang="zh-CN" altLang="en-US" sz="1600" b="1" u="none" noProof="1" dirty="0">
              <a:solidFill>
                <a:srgbClr val="000000"/>
              </a:solidFill>
              <a:effectLst>
                <a:outerShdw blurRad="38100" dist="38100" dir="2700000">
                  <a:srgbClr val="FFFFFF"/>
                </a:outerShdw>
              </a:effectLst>
              <a:latin typeface="Verdana" panose="020B0604030504040204" pitchFamily="34" charset="0"/>
              <a:ea typeface="黑体" panose="02010609060101010101" pitchFamily="2" charset="-122"/>
            </a:endParaRPr>
          </a:p>
        </p:txBody>
      </p:sp>
      <p:sp>
        <p:nvSpPr>
          <p:cNvPr id="8204" name="TextBox 18"/>
          <p:cNvSpPr txBox="1">
            <a:spLocks noChangeArrowheads="1"/>
          </p:cNvSpPr>
          <p:nvPr/>
        </p:nvSpPr>
        <p:spPr bwMode="auto">
          <a:xfrm>
            <a:off x="6865938" y="1501775"/>
            <a:ext cx="1285875" cy="338138"/>
          </a:xfrm>
          <a:prstGeom prst="rect">
            <a:avLst/>
          </a:prstGeom>
          <a:noFill/>
          <a:ln w="9525">
            <a:noFill/>
            <a:miter lim="800000"/>
          </a:ln>
        </p:spPr>
        <p:txBody>
          <a:bodyPr>
            <a:spAutoFit/>
          </a:bodyPr>
          <a:p>
            <a:pPr algn="ctr"/>
            <a:r>
              <a:rPr lang="zh-CN" altLang="en-US" sz="1600" b="1" u="none" noProof="1" dirty="0">
                <a:solidFill>
                  <a:srgbClr val="000000"/>
                </a:solidFill>
                <a:effectLst>
                  <a:outerShdw blurRad="38100" dist="38100" dir="2700000">
                    <a:srgbClr val="FFFFFF"/>
                  </a:outerShdw>
                </a:effectLst>
                <a:latin typeface="Verdana" panose="020B0604030504040204" pitchFamily="34" charset="0"/>
                <a:ea typeface="黑体" panose="02010609060101010101" pitchFamily="2" charset="-122"/>
                <a:cs typeface="+mn-ea"/>
              </a:rPr>
              <a:t>重庆市</a:t>
            </a:r>
            <a:endParaRPr lang="zh-CN" altLang="en-US" sz="1600" b="1" u="none" noProof="1" dirty="0">
              <a:solidFill>
                <a:srgbClr val="000000"/>
              </a:solidFill>
              <a:effectLst>
                <a:outerShdw blurRad="38100" dist="38100" dir="2700000">
                  <a:srgbClr val="FFFFFF"/>
                </a:outerShdw>
              </a:effectLst>
              <a:latin typeface="Verdana" panose="020B0604030504040204" pitchFamily="34" charset="0"/>
              <a:ea typeface="黑体" panose="02010609060101010101" pitchFamily="2" charset="-122"/>
            </a:endParaRPr>
          </a:p>
        </p:txBody>
      </p:sp>
      <p:sp>
        <p:nvSpPr>
          <p:cNvPr id="25" name="右箭头 24"/>
          <p:cNvSpPr/>
          <p:nvPr/>
        </p:nvSpPr>
        <p:spPr>
          <a:xfrm>
            <a:off x="5124450" y="3805238"/>
            <a:ext cx="928688" cy="1000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lvl="0" algn="ctr" fontAlgn="base"/>
            <a:endParaRPr lang="zh-CN" altLang="en-US" sz="1200" b="1" u="none" strike="noStrike" noProof="1" dirty="0">
              <a:solidFill>
                <a:srgbClr val="FFFFFF"/>
              </a:solidFill>
              <a:effectLst>
                <a:outerShdw blurRad="38100" dist="38100" dir="2700000">
                  <a:srgbClr val="000000"/>
                </a:outerShdw>
              </a:effectLst>
              <a:latin typeface="Arial" panose="020B0604020202020204" pitchFamily="34" charset="0"/>
              <a:ea typeface="Arial" panose="020B0604020202020204" pitchFamily="34" charset="0"/>
            </a:endParaRPr>
          </a:p>
        </p:txBody>
      </p:sp>
      <p:sp>
        <p:nvSpPr>
          <p:cNvPr id="27" name="矩形 26"/>
          <p:cNvSpPr/>
          <p:nvPr/>
        </p:nvSpPr>
        <p:spPr>
          <a:xfrm>
            <a:off x="6053135" y="2233601"/>
            <a:ext cx="3071844" cy="92333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职工医保</a:t>
            </a:r>
            <a:endParaRPr kumimoji="0" lang="zh-CN" altLang="en-US" sz="5400" b="0" i="0" u="none" strike="noStrike" kern="1200" cap="none" spc="0" normalizeH="0" baseline="0" noProof="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sp>
        <p:nvSpPr>
          <p:cNvPr id="8209" name="TextBox 32"/>
          <p:cNvSpPr txBox="1">
            <a:spLocks noChangeArrowheads="1"/>
          </p:cNvSpPr>
          <p:nvPr/>
        </p:nvSpPr>
        <p:spPr bwMode="auto">
          <a:xfrm>
            <a:off x="4981575" y="5091113"/>
            <a:ext cx="1428750" cy="822325"/>
          </a:xfrm>
          <a:prstGeom prst="rect">
            <a:avLst/>
          </a:prstGeom>
          <a:noFill/>
          <a:ln w="9525">
            <a:noFill/>
            <a:miter lim="800000"/>
          </a:ln>
        </p:spPr>
        <p:txBody>
          <a:bodyPr>
            <a:spAutoFit/>
          </a:bodyPr>
          <a:p>
            <a:r>
              <a:rPr lang="en-US" altLang="zh-CN" sz="2400" b="1" u="none" noProof="1">
                <a:solidFill>
                  <a:srgbClr val="000000"/>
                </a:solidFill>
                <a:effectLst>
                  <a:outerShdw blurRad="38100" dist="38100" dir="2700000">
                    <a:srgbClr val="FFFFFF"/>
                  </a:outerShdw>
                </a:effectLst>
                <a:latin typeface="Verdana" panose="020B0604030504040204" pitchFamily="34" charset="0"/>
                <a:ea typeface="宋体" panose="02010600030101010101" pitchFamily="2" charset="-122"/>
                <a:cs typeface="+mn-ea"/>
              </a:rPr>
              <a:t>2009</a:t>
            </a:r>
            <a:r>
              <a:rPr lang="zh-CN" altLang="en-US" sz="2400" b="1" u="none" noProof="1" dirty="0">
                <a:solidFill>
                  <a:srgbClr val="000000"/>
                </a:solidFill>
                <a:effectLst>
                  <a:outerShdw blurRad="38100" dist="38100" dir="2700000">
                    <a:srgbClr val="FFFFFF"/>
                  </a:outerShdw>
                </a:effectLst>
                <a:latin typeface="Verdana" panose="020B0604030504040204" pitchFamily="34" charset="0"/>
                <a:ea typeface="宋体" panose="02010600030101010101" pitchFamily="2" charset="-122"/>
                <a:cs typeface="+mn-ea"/>
              </a:rPr>
              <a:t>年 城乡统筹</a:t>
            </a:r>
            <a:endParaRPr lang="zh-CN" altLang="en-US" sz="2400" b="1" u="none" noProof="1" dirty="0">
              <a:solidFill>
                <a:srgbClr val="000000"/>
              </a:solidFill>
              <a:effectLst>
                <a:outerShdw blurRad="38100" dist="38100" dir="2700000">
                  <a:srgbClr val="FFFFFF"/>
                </a:outerShdw>
              </a:effectLst>
              <a:latin typeface="Verdana" panose="020B0604030504040204" pitchFamily="34" charset="0"/>
            </a:endParaRPr>
          </a:p>
        </p:txBody>
      </p:sp>
      <p:sp>
        <p:nvSpPr>
          <p:cNvPr id="19" name="右箭头 18"/>
          <p:cNvSpPr/>
          <p:nvPr/>
        </p:nvSpPr>
        <p:spPr>
          <a:xfrm>
            <a:off x="5327650" y="2435225"/>
            <a:ext cx="642938"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lvl="0" algn="ctr" fontAlgn="base"/>
            <a:endParaRPr lang="zh-CN" altLang="en-US" sz="1200" b="1" u="none" strike="noStrike" noProof="1" dirty="0">
              <a:solidFill>
                <a:srgbClr val="FFFFFF"/>
              </a:solidFill>
              <a:effectLst>
                <a:outerShdw blurRad="38100" dist="38100" dir="2700000">
                  <a:srgbClr val="000000"/>
                </a:outerShdw>
              </a:effectLst>
              <a:latin typeface="Arial" panose="020B0604020202020204" pitchFamily="34" charset="0"/>
              <a:ea typeface="Arial" panose="020B0604020202020204" pitchFamily="34" charset="0"/>
            </a:endParaRPr>
          </a:p>
        </p:txBody>
      </p:sp>
      <p:cxnSp>
        <p:nvCxnSpPr>
          <p:cNvPr id="21" name="直接连接符 20"/>
          <p:cNvCxnSpPr/>
          <p:nvPr/>
        </p:nvCxnSpPr>
        <p:spPr>
          <a:xfrm rot="5400000">
            <a:off x="1124744" y="4233069"/>
            <a:ext cx="1143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409700" y="4305300"/>
            <a:ext cx="28575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6196014" y="3876679"/>
            <a:ext cx="3071843" cy="175431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0" i="0" u="none" strike="noStrike" kern="1200" cap="none" spc="0" normalizeH="0" baseline="0" noProof="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rPr>
              <a:t>城乡居民医保</a:t>
            </a:r>
            <a:endParaRPr kumimoji="0" lang="zh-CN" altLang="en-US" sz="5400" b="0" i="0" u="none" strike="noStrike" kern="1200" cap="none" spc="0" normalizeH="0" baseline="0" noProof="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uLnTx/>
              <a:uFillTx/>
              <a:latin typeface="Verdana" panose="020B0604030504040204" pitchFamily="34" charset="0"/>
              <a:ea typeface="方正黑体_GBK" pitchFamily="65" charset="-122"/>
              <a:cs typeface="+mn-cs"/>
            </a:endParaRPr>
          </a:p>
        </p:txBody>
      </p:sp>
      <p:cxnSp>
        <p:nvCxnSpPr>
          <p:cNvPr id="2" name="直接箭头连接符 12"/>
          <p:cNvCxnSpPr/>
          <p:nvPr/>
        </p:nvCxnSpPr>
        <p:spPr>
          <a:xfrm>
            <a:off x="9442450" y="4081463"/>
            <a:ext cx="511175" cy="635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 name="直接箭头连接符 16"/>
          <p:cNvCxnSpPr/>
          <p:nvPr/>
        </p:nvCxnSpPr>
        <p:spPr>
          <a:xfrm>
            <a:off x="9442450" y="5224463"/>
            <a:ext cx="571500" cy="158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 name="直接连接符 20"/>
          <p:cNvCxnSpPr/>
          <p:nvPr/>
        </p:nvCxnSpPr>
        <p:spPr>
          <a:xfrm rot="5400000">
            <a:off x="8871744" y="4652169"/>
            <a:ext cx="1143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22"/>
          <p:cNvCxnSpPr/>
          <p:nvPr/>
        </p:nvCxnSpPr>
        <p:spPr>
          <a:xfrm>
            <a:off x="9156700" y="4724400"/>
            <a:ext cx="28575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13" name="文本框 37913"/>
          <p:cNvSpPr txBox="1"/>
          <p:nvPr/>
        </p:nvSpPr>
        <p:spPr>
          <a:xfrm>
            <a:off x="9994900" y="3479800"/>
            <a:ext cx="1854200" cy="946150"/>
          </a:xfrm>
          <a:prstGeom prst="rect">
            <a:avLst/>
          </a:prstGeom>
          <a:noFill/>
          <a:ln w="9525">
            <a:noFill/>
          </a:ln>
        </p:spPr>
        <p:txBody>
          <a:bodyPr anchor="t">
            <a:spAutoFit/>
          </a:bodyPr>
          <a:p>
            <a:pPr algn="ctr">
              <a:spcBef>
                <a:spcPct val="50000"/>
              </a:spcBef>
            </a:pPr>
            <a:r>
              <a:rPr lang="zh-CN" altLang="en-US" sz="2800" b="1" u="none" dirty="0">
                <a:solidFill>
                  <a:srgbClr val="3866B8"/>
                </a:solidFill>
                <a:latin typeface="Calibri" panose="020F0502020204030204" pitchFamily="34" charset="0"/>
                <a:ea typeface="黑体" panose="02010609060101010101" pitchFamily="2" charset="-122"/>
              </a:rPr>
              <a:t>普通城乡居民医保</a:t>
            </a:r>
            <a:endParaRPr lang="zh-CN" altLang="en-US" sz="2800" b="1" u="none" dirty="0">
              <a:solidFill>
                <a:srgbClr val="3866B8"/>
              </a:solidFill>
              <a:latin typeface="Calibri" panose="020F0502020204030204" pitchFamily="34" charset="0"/>
              <a:ea typeface="黑体" panose="02010609060101010101" pitchFamily="2" charset="-122"/>
            </a:endParaRPr>
          </a:p>
        </p:txBody>
      </p:sp>
      <p:sp>
        <p:nvSpPr>
          <p:cNvPr id="8214" name="文本框 37914"/>
          <p:cNvSpPr txBox="1"/>
          <p:nvPr/>
        </p:nvSpPr>
        <p:spPr>
          <a:xfrm>
            <a:off x="9982200" y="4775200"/>
            <a:ext cx="1854200" cy="946150"/>
          </a:xfrm>
          <a:prstGeom prst="rect">
            <a:avLst/>
          </a:prstGeom>
          <a:noFill/>
          <a:ln w="9525">
            <a:noFill/>
          </a:ln>
        </p:spPr>
        <p:txBody>
          <a:bodyPr anchor="t">
            <a:spAutoFit/>
          </a:bodyPr>
          <a:p>
            <a:pPr algn="ctr">
              <a:spcBef>
                <a:spcPct val="50000"/>
              </a:spcBef>
            </a:pPr>
            <a:r>
              <a:rPr lang="zh-CN" altLang="en-US" sz="2800" b="1" u="none" dirty="0">
                <a:solidFill>
                  <a:srgbClr val="FF0000"/>
                </a:solidFill>
                <a:latin typeface="黑体" panose="02010609060101010101" pitchFamily="2" charset="-122"/>
                <a:ea typeface="黑体" panose="02010609060101010101" pitchFamily="2" charset="-122"/>
              </a:rPr>
              <a:t>大学生   医疗保险</a:t>
            </a:r>
            <a:endParaRPr lang="zh-CN" altLang="en-US" sz="2800" b="1" u="none" dirty="0">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矩形 38915"/>
          <p:cNvSpPr/>
          <p:nvPr/>
        </p:nvSpPr>
        <p:spPr>
          <a:xfrm>
            <a:off x="890588" y="1257300"/>
            <a:ext cx="10618787" cy="1374775"/>
          </a:xfrm>
          <a:prstGeom prst="rect">
            <a:avLst/>
          </a:prstGeom>
          <a:noFill/>
          <a:ln w="9525">
            <a:noFill/>
          </a:ln>
        </p:spPr>
        <p:txBody>
          <a:bodyPr anchor="ctr">
            <a:spAutoFit/>
          </a:bodyPr>
          <a:p>
            <a:pPr>
              <a:lnSpc>
                <a:spcPct val="150000"/>
              </a:lnSpc>
            </a:pPr>
            <a:r>
              <a:rPr lang="zh-CN" altLang="en-US" sz="2800" b="1" u="none" dirty="0">
                <a:solidFill>
                  <a:srgbClr val="FF0000"/>
                </a:solidFill>
                <a:latin typeface="Arial" panose="020B0604020202020204" pitchFamily="34" charset="0"/>
                <a:ea typeface="黑体" panose="02010609060101010101" pitchFamily="2" charset="-122"/>
              </a:rPr>
              <a:t>大学生医保：</a:t>
            </a:r>
            <a:r>
              <a:rPr lang="zh-CN" altLang="en-US" sz="2800" b="1" u="none" dirty="0">
                <a:solidFill>
                  <a:srgbClr val="000000"/>
                </a:solidFill>
                <a:latin typeface="Arial" panose="020B0604020202020204" pitchFamily="34" charset="0"/>
                <a:ea typeface="宋体" panose="02010600030101010101" pitchFamily="2" charset="-122"/>
              </a:rPr>
              <a:t>是国家为保障大学生的基本医疗需求，减轻患病大学生家庭经济负担，而在城乡居民医保保险框架下设立的保障制度。</a:t>
            </a:r>
            <a:endParaRPr lang="zh-CN" altLang="en-US" sz="2800" b="1" u="none" dirty="0">
              <a:solidFill>
                <a:srgbClr val="000000"/>
              </a:solidFill>
              <a:latin typeface="Arial" panose="020B0604020202020204" pitchFamily="34" charset="0"/>
              <a:ea typeface="宋体" panose="02010600030101010101" pitchFamily="2" charset="-122"/>
            </a:endParaRPr>
          </a:p>
        </p:txBody>
      </p:sp>
      <p:pic>
        <p:nvPicPr>
          <p:cNvPr id="38918" name="图片 5125" descr="ERhPzExdUoOfkfFAVitnRttqFhUEeykl"/>
          <p:cNvPicPr>
            <a:picLocks noChangeAspect="1"/>
          </p:cNvPicPr>
          <p:nvPr/>
        </p:nvPicPr>
        <p:blipFill>
          <a:blip r:embed="rId1"/>
          <a:stretch>
            <a:fillRect/>
          </a:stretch>
        </p:blipFill>
        <p:spPr>
          <a:xfrm>
            <a:off x="8302625" y="3502025"/>
            <a:ext cx="2659063" cy="2532063"/>
          </a:xfrm>
          <a:prstGeom prst="rect">
            <a:avLst/>
          </a:prstGeom>
          <a:noFill/>
          <a:ln w="9525">
            <a:noFill/>
          </a:ln>
        </p:spPr>
      </p:pic>
      <p:grpSp>
        <p:nvGrpSpPr>
          <p:cNvPr id="38943" name="组合 38942"/>
          <p:cNvGrpSpPr/>
          <p:nvPr/>
        </p:nvGrpSpPr>
        <p:grpSpPr>
          <a:xfrm>
            <a:off x="314325" y="3078163"/>
            <a:ext cx="7432675" cy="3248025"/>
            <a:chOff x="198" y="1939"/>
            <a:chExt cx="4682" cy="2046"/>
          </a:xfrm>
        </p:grpSpPr>
        <p:sp>
          <p:nvSpPr>
            <p:cNvPr id="9220" name="Line 3"/>
            <p:cNvSpPr/>
            <p:nvPr/>
          </p:nvSpPr>
          <p:spPr>
            <a:xfrm flipH="1" flipV="1">
              <a:off x="1781" y="2085"/>
              <a:ext cx="924" cy="796"/>
            </a:xfrm>
            <a:prstGeom prst="line">
              <a:avLst/>
            </a:prstGeom>
            <a:ln w="76200" cap="flat" cmpd="sng">
              <a:solidFill>
                <a:srgbClr val="B2B2B2"/>
              </a:solidFill>
              <a:prstDash val="solid"/>
              <a:round/>
              <a:headEnd type="none" w="med" len="med"/>
              <a:tailEnd type="none" w="med" len="med"/>
            </a:ln>
          </p:spPr>
        </p:sp>
        <p:sp>
          <p:nvSpPr>
            <p:cNvPr id="9221" name="Line 5"/>
            <p:cNvSpPr/>
            <p:nvPr/>
          </p:nvSpPr>
          <p:spPr>
            <a:xfrm flipH="1">
              <a:off x="3011" y="2326"/>
              <a:ext cx="960" cy="396"/>
            </a:xfrm>
            <a:prstGeom prst="line">
              <a:avLst/>
            </a:prstGeom>
            <a:ln w="76200" cap="flat" cmpd="sng">
              <a:solidFill>
                <a:srgbClr val="B2B2B2"/>
              </a:solidFill>
              <a:prstDash val="solid"/>
              <a:round/>
              <a:headEnd type="none" w="med" len="med"/>
              <a:tailEnd type="none" w="med" len="med"/>
            </a:ln>
          </p:spPr>
        </p:sp>
        <p:sp>
          <p:nvSpPr>
            <p:cNvPr id="9222" name="Line 6"/>
            <p:cNvSpPr/>
            <p:nvPr/>
          </p:nvSpPr>
          <p:spPr>
            <a:xfrm flipH="1" flipV="1">
              <a:off x="2753" y="2760"/>
              <a:ext cx="924" cy="796"/>
            </a:xfrm>
            <a:prstGeom prst="line">
              <a:avLst/>
            </a:prstGeom>
            <a:ln w="76200" cap="flat" cmpd="sng">
              <a:solidFill>
                <a:srgbClr val="B2B2B2"/>
              </a:solidFill>
              <a:prstDash val="solid"/>
              <a:round/>
              <a:headEnd type="none" w="med" len="med"/>
              <a:tailEnd type="none" w="med" len="med"/>
            </a:ln>
          </p:spPr>
        </p:sp>
        <p:sp>
          <p:nvSpPr>
            <p:cNvPr id="9223" name="Line 7"/>
            <p:cNvSpPr/>
            <p:nvPr/>
          </p:nvSpPr>
          <p:spPr>
            <a:xfrm flipV="1">
              <a:off x="1195" y="2759"/>
              <a:ext cx="1558" cy="520"/>
            </a:xfrm>
            <a:prstGeom prst="line">
              <a:avLst/>
            </a:prstGeom>
            <a:ln w="76200" cap="flat" cmpd="sng">
              <a:solidFill>
                <a:srgbClr val="B2B2B2"/>
              </a:solidFill>
              <a:prstDash val="solid"/>
              <a:round/>
              <a:headEnd type="none" w="med" len="med"/>
              <a:tailEnd type="none" w="med" len="med"/>
            </a:ln>
          </p:spPr>
        </p:sp>
        <p:sp>
          <p:nvSpPr>
            <p:cNvPr id="9224" name="Oval 8"/>
            <p:cNvSpPr/>
            <p:nvPr/>
          </p:nvSpPr>
          <p:spPr>
            <a:xfrm rot="-420000">
              <a:off x="1878" y="2452"/>
              <a:ext cx="1483" cy="614"/>
            </a:xfrm>
            <a:prstGeom prst="ellipse">
              <a:avLst/>
            </a:prstGeom>
            <a:gradFill rotWithShape="1">
              <a:gsLst>
                <a:gs pos="0">
                  <a:srgbClr val="008080"/>
                </a:gs>
                <a:gs pos="100000">
                  <a:srgbClr val="99FFCC"/>
                </a:gs>
              </a:gsLst>
              <a:lin ang="18900000" scaled="1"/>
              <a:tileRect/>
            </a:gradFill>
            <a:ln w="9525"/>
            <a:scene3d>
              <a:camera prst="legacyPerspectiveBottom">
                <a:rot lat="0" lon="0" rev="0"/>
              </a:camera>
              <a:lightRig rig="legacyFlat1" dir="t"/>
            </a:scene3d>
            <a:sp3d extrusionH="887400" prstMaterial="legacyMatte">
              <a:bevelT w="13500" h="13500" prst="angle"/>
              <a:bevelB w="13500" h="13500" prst="angle"/>
              <a:extrusionClr>
                <a:srgbClr val="009999"/>
              </a:extrusionClr>
            </a:sp3d>
          </p:spPr>
          <p:txBody>
            <a:bodyPr wrap="none" anchor="ctr">
              <a:flatTx/>
            </a:bodyPr>
            <a:p>
              <a:endParaRPr lang="zh-CN" altLang="en-US" u="none" dirty="0">
                <a:latin typeface="Calibri" panose="020F0502020204030204" pitchFamily="34" charset="0"/>
                <a:ea typeface="宋体" panose="02010600030101010101" pitchFamily="2" charset="-122"/>
              </a:endParaRPr>
            </a:p>
          </p:txBody>
        </p:sp>
        <p:sp>
          <p:nvSpPr>
            <p:cNvPr id="9225" name="Text Box 9"/>
            <p:cNvSpPr txBox="1"/>
            <p:nvPr/>
          </p:nvSpPr>
          <p:spPr>
            <a:xfrm>
              <a:off x="1905" y="2515"/>
              <a:ext cx="1409" cy="404"/>
            </a:xfrm>
            <a:prstGeom prst="rect">
              <a:avLst/>
            </a:prstGeom>
            <a:noFill/>
            <a:ln w="9525">
              <a:noFill/>
            </a:ln>
          </p:spPr>
          <p:txBody>
            <a:bodyPr anchor="t">
              <a:spAutoFit/>
            </a:bodyPr>
            <a:p>
              <a:pPr algn="ctr" eaLnBrk="0" hangingPunct="0"/>
              <a:r>
                <a:rPr lang="zh-CN" altLang="en-US" sz="3600" b="1" u="none" dirty="0">
                  <a:solidFill>
                    <a:srgbClr val="0000FF"/>
                  </a:solidFill>
                  <a:latin typeface="Calibri" panose="020F0502020204030204" pitchFamily="34" charset="0"/>
                  <a:ea typeface="宋体" panose="02010600030101010101" pitchFamily="2" charset="-122"/>
                </a:rPr>
                <a:t>参保</a:t>
              </a:r>
              <a:endParaRPr lang="zh-CN" altLang="en-US" sz="3600" u="none" dirty="0">
                <a:solidFill>
                  <a:srgbClr val="0000FF"/>
                </a:solidFill>
                <a:latin typeface="Calibri" panose="020F0502020204030204" pitchFamily="34" charset="0"/>
                <a:ea typeface="宋体" panose="02010600030101010101" pitchFamily="2" charset="-122"/>
              </a:endParaRPr>
            </a:p>
          </p:txBody>
        </p:sp>
        <p:grpSp>
          <p:nvGrpSpPr>
            <p:cNvPr id="9226" name="Group 10"/>
            <p:cNvGrpSpPr/>
            <p:nvPr/>
          </p:nvGrpSpPr>
          <p:grpSpPr>
            <a:xfrm rot="-300000">
              <a:off x="1263" y="1939"/>
              <a:ext cx="1246" cy="467"/>
              <a:chOff x="0" y="0"/>
              <a:chExt cx="1959" cy="629"/>
            </a:xfrm>
          </p:grpSpPr>
          <p:sp>
            <p:nvSpPr>
              <p:cNvPr id="9227" name="Oval 11"/>
              <p:cNvSpPr/>
              <p:nvPr/>
            </p:nvSpPr>
            <p:spPr>
              <a:xfrm>
                <a:off x="1" y="48"/>
                <a:ext cx="1958" cy="581"/>
              </a:xfrm>
              <a:prstGeom prst="ellipse">
                <a:avLst/>
              </a:prstGeom>
              <a:gradFill rotWithShape="1">
                <a:gsLst>
                  <a:gs pos="0">
                    <a:srgbClr val="C0C0C0"/>
                  </a:gs>
                  <a:gs pos="50000">
                    <a:srgbClr val="6B6B6B"/>
                  </a:gs>
                  <a:gs pos="100000">
                    <a:srgbClr val="C0C0C0"/>
                  </a:gs>
                </a:gsLst>
                <a:lin ang="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sp>
            <p:nvSpPr>
              <p:cNvPr id="9228" name="Oval 12"/>
              <p:cNvSpPr/>
              <p:nvPr/>
            </p:nvSpPr>
            <p:spPr>
              <a:xfrm>
                <a:off x="0" y="0"/>
                <a:ext cx="1959" cy="581"/>
              </a:xfrm>
              <a:prstGeom prst="ellipse">
                <a:avLst/>
              </a:prstGeom>
              <a:gradFill rotWithShape="1">
                <a:gsLst>
                  <a:gs pos="0">
                    <a:srgbClr val="C0C0C0"/>
                  </a:gs>
                  <a:gs pos="100000">
                    <a:srgbClr val="EAEAEA"/>
                  </a:gs>
                </a:gsLst>
                <a:lin ang="540000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grpSp>
        <p:grpSp>
          <p:nvGrpSpPr>
            <p:cNvPr id="9229" name="Group 13"/>
            <p:cNvGrpSpPr/>
            <p:nvPr/>
          </p:nvGrpSpPr>
          <p:grpSpPr>
            <a:xfrm rot="-240000">
              <a:off x="3604" y="1997"/>
              <a:ext cx="1276" cy="509"/>
              <a:chOff x="0" y="0"/>
              <a:chExt cx="1959" cy="629"/>
            </a:xfrm>
          </p:grpSpPr>
          <p:sp>
            <p:nvSpPr>
              <p:cNvPr id="9230" name="Oval 14"/>
              <p:cNvSpPr/>
              <p:nvPr/>
            </p:nvSpPr>
            <p:spPr>
              <a:xfrm>
                <a:off x="1" y="48"/>
                <a:ext cx="1958" cy="581"/>
              </a:xfrm>
              <a:prstGeom prst="ellipse">
                <a:avLst/>
              </a:prstGeom>
              <a:gradFill rotWithShape="1">
                <a:gsLst>
                  <a:gs pos="0">
                    <a:srgbClr val="B2B2B2"/>
                  </a:gs>
                  <a:gs pos="50000">
                    <a:srgbClr val="636363"/>
                  </a:gs>
                  <a:gs pos="100000">
                    <a:srgbClr val="B2B2B2"/>
                  </a:gs>
                </a:gsLst>
                <a:lin ang="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sp>
            <p:nvSpPr>
              <p:cNvPr id="9231" name="Oval 15"/>
              <p:cNvSpPr/>
              <p:nvPr/>
            </p:nvSpPr>
            <p:spPr>
              <a:xfrm>
                <a:off x="0" y="0"/>
                <a:ext cx="1959" cy="581"/>
              </a:xfrm>
              <a:prstGeom prst="ellipse">
                <a:avLst/>
              </a:prstGeom>
              <a:gradFill rotWithShape="1">
                <a:gsLst>
                  <a:gs pos="0">
                    <a:srgbClr val="C0C0C0"/>
                  </a:gs>
                  <a:gs pos="100000">
                    <a:srgbClr val="EAEAEA"/>
                  </a:gs>
                </a:gsLst>
                <a:lin ang="540000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grpSp>
        <p:grpSp>
          <p:nvGrpSpPr>
            <p:cNvPr id="9232" name="Group 16"/>
            <p:cNvGrpSpPr/>
            <p:nvPr/>
          </p:nvGrpSpPr>
          <p:grpSpPr>
            <a:xfrm rot="-180000">
              <a:off x="2917" y="3284"/>
              <a:ext cx="1442" cy="701"/>
              <a:chOff x="0" y="0"/>
              <a:chExt cx="1959" cy="629"/>
            </a:xfrm>
          </p:grpSpPr>
          <p:sp>
            <p:nvSpPr>
              <p:cNvPr id="9233" name="Oval 17"/>
              <p:cNvSpPr/>
              <p:nvPr/>
            </p:nvSpPr>
            <p:spPr>
              <a:xfrm>
                <a:off x="1" y="48"/>
                <a:ext cx="1958" cy="581"/>
              </a:xfrm>
              <a:prstGeom prst="ellipse">
                <a:avLst/>
              </a:prstGeom>
              <a:gradFill rotWithShape="1">
                <a:gsLst>
                  <a:gs pos="0">
                    <a:srgbClr val="B2B2B2"/>
                  </a:gs>
                  <a:gs pos="50000">
                    <a:srgbClr val="636363"/>
                  </a:gs>
                  <a:gs pos="100000">
                    <a:srgbClr val="B2B2B2"/>
                  </a:gs>
                </a:gsLst>
                <a:lin ang="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sp>
            <p:nvSpPr>
              <p:cNvPr id="9234" name="Oval 18"/>
              <p:cNvSpPr/>
              <p:nvPr/>
            </p:nvSpPr>
            <p:spPr>
              <a:xfrm>
                <a:off x="0" y="0"/>
                <a:ext cx="1959" cy="581"/>
              </a:xfrm>
              <a:prstGeom prst="ellipse">
                <a:avLst/>
              </a:prstGeom>
              <a:gradFill rotWithShape="1">
                <a:gsLst>
                  <a:gs pos="0">
                    <a:srgbClr val="C0C0C0"/>
                  </a:gs>
                  <a:gs pos="100000">
                    <a:srgbClr val="EAEAEA"/>
                  </a:gs>
                </a:gsLst>
                <a:lin ang="540000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grpSp>
        <p:grpSp>
          <p:nvGrpSpPr>
            <p:cNvPr id="9235" name="Group 19"/>
            <p:cNvGrpSpPr/>
            <p:nvPr/>
          </p:nvGrpSpPr>
          <p:grpSpPr>
            <a:xfrm rot="-240000">
              <a:off x="198" y="3006"/>
              <a:ext cx="1316" cy="592"/>
              <a:chOff x="0" y="0"/>
              <a:chExt cx="1959" cy="629"/>
            </a:xfrm>
          </p:grpSpPr>
          <p:sp>
            <p:nvSpPr>
              <p:cNvPr id="9236" name="Oval 20"/>
              <p:cNvSpPr/>
              <p:nvPr/>
            </p:nvSpPr>
            <p:spPr>
              <a:xfrm>
                <a:off x="1" y="48"/>
                <a:ext cx="1958" cy="581"/>
              </a:xfrm>
              <a:prstGeom prst="ellipse">
                <a:avLst/>
              </a:prstGeom>
              <a:gradFill rotWithShape="1">
                <a:gsLst>
                  <a:gs pos="0">
                    <a:srgbClr val="B2B2B2"/>
                  </a:gs>
                  <a:gs pos="50000">
                    <a:srgbClr val="636363"/>
                  </a:gs>
                  <a:gs pos="100000">
                    <a:srgbClr val="B2B2B2"/>
                  </a:gs>
                </a:gsLst>
                <a:lin ang="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sp>
            <p:nvSpPr>
              <p:cNvPr id="9237" name="Oval 21"/>
              <p:cNvSpPr/>
              <p:nvPr/>
            </p:nvSpPr>
            <p:spPr>
              <a:xfrm>
                <a:off x="0" y="0"/>
                <a:ext cx="1959" cy="581"/>
              </a:xfrm>
              <a:prstGeom prst="ellipse">
                <a:avLst/>
              </a:prstGeom>
              <a:gradFill rotWithShape="1">
                <a:gsLst>
                  <a:gs pos="0">
                    <a:srgbClr val="C0C0C0"/>
                  </a:gs>
                  <a:gs pos="100000">
                    <a:srgbClr val="EAEAEA"/>
                  </a:gs>
                </a:gsLst>
                <a:lin ang="5400000" scaled="1"/>
                <a:tileRect/>
              </a:gradFill>
              <a:ln w="9525">
                <a:noFill/>
              </a:ln>
            </p:spPr>
            <p:txBody>
              <a:bodyPr wrap="none" anchor="ctr"/>
              <a:p>
                <a:endParaRPr lang="zh-CN" altLang="en-US" u="none" dirty="0">
                  <a:latin typeface="Calibri" panose="020F0502020204030204" pitchFamily="34" charset="0"/>
                  <a:ea typeface="宋体" panose="02010600030101010101" pitchFamily="2" charset="-122"/>
                </a:endParaRPr>
              </a:p>
            </p:txBody>
          </p:sp>
        </p:grpSp>
        <p:sp>
          <p:nvSpPr>
            <p:cNvPr id="9238" name="Text Box 22"/>
            <p:cNvSpPr txBox="1"/>
            <p:nvPr/>
          </p:nvSpPr>
          <p:spPr>
            <a:xfrm>
              <a:off x="1338" y="1992"/>
              <a:ext cx="1091" cy="251"/>
            </a:xfrm>
            <a:prstGeom prst="rect">
              <a:avLst/>
            </a:prstGeom>
            <a:noFill/>
            <a:ln w="9525">
              <a:noFill/>
            </a:ln>
          </p:spPr>
          <p:txBody>
            <a:bodyPr anchor="t">
              <a:spAutoFit/>
            </a:bodyPr>
            <a:p>
              <a:pPr algn="ctr" eaLnBrk="0" hangingPunct="0">
                <a:spcBef>
                  <a:spcPct val="50000"/>
                </a:spcBef>
              </a:pPr>
              <a:r>
                <a:rPr lang="zh-CN" altLang="en-US" sz="2000" b="1" u="none" dirty="0">
                  <a:latin typeface="Calibri" panose="020F0502020204030204" pitchFamily="34" charset="0"/>
                  <a:ea typeface="黑体" panose="02010609060101010101" pitchFamily="2" charset="-122"/>
                </a:rPr>
                <a:t>享受医保保障</a:t>
              </a:r>
              <a:endParaRPr lang="zh-CN" altLang="en-US" sz="2000" b="1" u="none" dirty="0">
                <a:latin typeface="Calibri" panose="020F0502020204030204" pitchFamily="34" charset="0"/>
                <a:ea typeface="黑体" panose="02010609060101010101" pitchFamily="2" charset="-122"/>
              </a:endParaRPr>
            </a:p>
          </p:txBody>
        </p:sp>
        <p:sp>
          <p:nvSpPr>
            <p:cNvPr id="9239" name="Text Box 23"/>
            <p:cNvSpPr txBox="1"/>
            <p:nvPr/>
          </p:nvSpPr>
          <p:spPr>
            <a:xfrm>
              <a:off x="3677" y="2085"/>
              <a:ext cx="1095" cy="250"/>
            </a:xfrm>
            <a:prstGeom prst="rect">
              <a:avLst/>
            </a:prstGeom>
            <a:noFill/>
            <a:ln w="9525">
              <a:noFill/>
            </a:ln>
          </p:spPr>
          <p:txBody>
            <a:bodyPr anchor="t">
              <a:spAutoFit/>
            </a:bodyPr>
            <a:p>
              <a:pPr algn="ctr" eaLnBrk="0" hangingPunct="0">
                <a:spcBef>
                  <a:spcPct val="50000"/>
                </a:spcBef>
              </a:pPr>
              <a:r>
                <a:rPr lang="zh-CN" altLang="en-US" sz="2000" b="1" u="none" dirty="0">
                  <a:latin typeface="Calibri" panose="020F0502020204030204" pitchFamily="34" charset="0"/>
                  <a:ea typeface="黑体" panose="02010609060101010101" pitchFamily="2" charset="-122"/>
                  <a:sym typeface="Arial" panose="020B0604020202020204" pitchFamily="34" charset="0"/>
                </a:rPr>
                <a:t>减轻家庭负担</a:t>
              </a:r>
              <a:endParaRPr lang="zh-CN" altLang="en-US" sz="2000" u="none" dirty="0">
                <a:latin typeface="Calibri" panose="020F0502020204030204" pitchFamily="34" charset="0"/>
                <a:ea typeface="黑体" panose="02010609060101010101" pitchFamily="2" charset="-122"/>
              </a:endParaRPr>
            </a:p>
          </p:txBody>
        </p:sp>
        <p:sp>
          <p:nvSpPr>
            <p:cNvPr id="9240" name="Text Box 24"/>
            <p:cNvSpPr txBox="1"/>
            <p:nvPr/>
          </p:nvSpPr>
          <p:spPr>
            <a:xfrm>
              <a:off x="3049" y="3493"/>
              <a:ext cx="1257" cy="250"/>
            </a:xfrm>
            <a:prstGeom prst="rect">
              <a:avLst/>
            </a:prstGeom>
            <a:noFill/>
            <a:ln w="9525">
              <a:noFill/>
            </a:ln>
          </p:spPr>
          <p:txBody>
            <a:bodyPr anchor="t">
              <a:spAutoFit/>
            </a:bodyPr>
            <a:p>
              <a:pPr algn="ctr" eaLnBrk="0" hangingPunct="0">
                <a:spcBef>
                  <a:spcPct val="50000"/>
                </a:spcBef>
              </a:pPr>
              <a:r>
                <a:rPr lang="zh-CN" altLang="en-US" sz="2000" b="1" u="none" dirty="0">
                  <a:latin typeface="Calibri" panose="020F0502020204030204" pitchFamily="34" charset="0"/>
                  <a:ea typeface="黑体" panose="02010609060101010101" pitchFamily="2" charset="-122"/>
                  <a:sym typeface="Arial" panose="020B0604020202020204" pitchFamily="34" charset="0"/>
                </a:rPr>
                <a:t>履行公民责任</a:t>
              </a:r>
              <a:endParaRPr lang="zh-CN" altLang="en-US" sz="2000" b="1" u="none" dirty="0">
                <a:latin typeface="Calibri" panose="020F0502020204030204" pitchFamily="34" charset="0"/>
                <a:ea typeface="黑体" panose="02010609060101010101" pitchFamily="2" charset="-122"/>
              </a:endParaRPr>
            </a:p>
          </p:txBody>
        </p:sp>
        <p:sp>
          <p:nvSpPr>
            <p:cNvPr id="9241" name="Text Box 25"/>
            <p:cNvSpPr txBox="1"/>
            <p:nvPr/>
          </p:nvSpPr>
          <p:spPr>
            <a:xfrm>
              <a:off x="229" y="3133"/>
              <a:ext cx="1285" cy="251"/>
            </a:xfrm>
            <a:prstGeom prst="rect">
              <a:avLst/>
            </a:prstGeom>
            <a:noFill/>
            <a:ln w="9525">
              <a:noFill/>
            </a:ln>
          </p:spPr>
          <p:txBody>
            <a:bodyPr anchor="t">
              <a:spAutoFit/>
            </a:bodyPr>
            <a:p>
              <a:pPr algn="ctr" eaLnBrk="0" hangingPunct="0">
                <a:spcBef>
                  <a:spcPct val="50000"/>
                </a:spcBef>
              </a:pPr>
              <a:r>
                <a:rPr lang="zh-CN" altLang="en-US" sz="2000" b="1" u="none" dirty="0">
                  <a:latin typeface="Calibri" panose="020F0502020204030204" pitchFamily="34" charset="0"/>
                  <a:ea typeface="黑体" panose="02010609060101010101" pitchFamily="2" charset="-122"/>
                  <a:sym typeface="Arial" panose="020B0604020202020204" pitchFamily="34" charset="0"/>
                </a:rPr>
                <a:t>安心学习</a:t>
              </a:r>
              <a:endParaRPr lang="zh-CN" altLang="en-US" sz="2000" b="1" u="none" dirty="0">
                <a:latin typeface="Calibri" panose="020F0502020204030204" pitchFamily="34" charset="0"/>
                <a:ea typeface="黑体" panose="0201060906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38943"/>
                                        </p:tgtEl>
                                        <p:attrNameLst>
                                          <p:attrName>style.visibility</p:attrName>
                                        </p:attrNameLst>
                                      </p:cBhvr>
                                      <p:to>
                                        <p:strVal val="visible"/>
                                      </p:to>
                                    </p:set>
                                    <p:animEffect transition="in" filter="plus(out)">
                                      <p:cBhvr>
                                        <p:cTn id="7" dur="1000"/>
                                        <p:tgtEl>
                                          <p:spTgt spid="3894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8918"/>
                                        </p:tgtEl>
                                        <p:attrNameLst>
                                          <p:attrName>style.visibility</p:attrName>
                                        </p:attrNameLst>
                                      </p:cBhvr>
                                      <p:to>
                                        <p:strVal val="visible"/>
                                      </p:to>
                                    </p:set>
                                    <p:animEffect transition="in" filter="fade">
                                      <p:cBhvr>
                                        <p:cTn id="11" dur="20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矩形 9223"/>
          <p:cNvSpPr/>
          <p:nvPr/>
        </p:nvSpPr>
        <p:spPr>
          <a:xfrm>
            <a:off x="3897313" y="1023938"/>
            <a:ext cx="4454525" cy="701675"/>
          </a:xfrm>
          <a:prstGeom prst="rect">
            <a:avLst/>
          </a:prstGeom>
          <a:noFill/>
          <a:ln w="9525">
            <a:noFill/>
          </a:ln>
        </p:spPr>
        <p:txBody>
          <a:bodyPr anchor="t">
            <a:spAutoFit/>
          </a:bodyPr>
          <a:p>
            <a:pPr algn="ctr"/>
            <a:r>
              <a:rPr lang="zh-CN" altLang="en-US" sz="4000" b="1" u="none" dirty="0">
                <a:solidFill>
                  <a:srgbClr val="2106EA"/>
                </a:solidFill>
                <a:latin typeface="Calibri" panose="020F0502020204030204" pitchFamily="34" charset="0"/>
                <a:ea typeface="黑体" panose="02010609060101010101" pitchFamily="2" charset="-122"/>
              </a:rPr>
              <a:t>二、参保政策</a:t>
            </a:r>
            <a:endParaRPr lang="zh-CN" altLang="en-US" sz="4000" b="1" u="none" dirty="0">
              <a:solidFill>
                <a:srgbClr val="2106EA"/>
              </a:solidFill>
              <a:latin typeface="Calibri" panose="020F0502020204030204" pitchFamily="34" charset="0"/>
              <a:ea typeface="黑体" panose="02010609060101010101" pitchFamily="2" charset="-122"/>
            </a:endParaRPr>
          </a:p>
        </p:txBody>
      </p:sp>
      <p:sp>
        <p:nvSpPr>
          <p:cNvPr id="7171" name="矩形 5"/>
          <p:cNvSpPr/>
          <p:nvPr/>
        </p:nvSpPr>
        <p:spPr>
          <a:xfrm>
            <a:off x="61913" y="5389563"/>
            <a:ext cx="11920537" cy="914400"/>
          </a:xfrm>
          <a:prstGeom prst="rect">
            <a:avLst/>
          </a:prstGeom>
          <a:noFill/>
          <a:ln w="9525">
            <a:noFill/>
          </a:ln>
        </p:spPr>
        <p:txBody>
          <a:bodyPr anchor="ctr"/>
          <a:p>
            <a:pPr algn="ctr"/>
            <a:r>
              <a:rPr lang="zh-CN" altLang="en-US" sz="2800" b="1" u="none" dirty="0">
                <a:latin typeface="黑体" panose="02010609060101010101" pitchFamily="2" charset="-122"/>
                <a:ea typeface="黑体" panose="02010609060101010101" pitchFamily="2" charset="-122"/>
              </a:rPr>
              <a:t>《关于做好重庆市2019年城乡居民基本医疗保障工作的通知》</a:t>
            </a:r>
            <a:endParaRPr lang="zh-CN" altLang="en-US" sz="2800" b="1" u="none" dirty="0">
              <a:latin typeface="黑体" panose="02010609060101010101" pitchFamily="2" charset="-122"/>
              <a:ea typeface="黑体" panose="02010609060101010101" pitchFamily="2" charset="-122"/>
            </a:endParaRPr>
          </a:p>
          <a:p>
            <a:pPr algn="ctr"/>
            <a:r>
              <a:rPr lang="zh-CN" altLang="en-US" sz="2800" b="1" u="none" dirty="0">
                <a:latin typeface="黑体" panose="02010609060101010101" pitchFamily="2" charset="-122"/>
                <a:ea typeface="黑体" panose="02010609060101010101" pitchFamily="2" charset="-122"/>
              </a:rPr>
              <a:t>（渝医保发〔2019〕63号）</a:t>
            </a:r>
            <a:endParaRPr lang="zh-CN" altLang="en-US" sz="2800" b="1" u="none" dirty="0">
              <a:latin typeface="黑体" panose="02010609060101010101" pitchFamily="2" charset="-122"/>
              <a:ea typeface="黑体" panose="02010609060101010101" pitchFamily="2" charset="-122"/>
            </a:endParaRPr>
          </a:p>
        </p:txBody>
      </p:sp>
      <p:grpSp>
        <p:nvGrpSpPr>
          <p:cNvPr id="7173" name="组合 7172"/>
          <p:cNvGrpSpPr/>
          <p:nvPr/>
        </p:nvGrpSpPr>
        <p:grpSpPr>
          <a:xfrm>
            <a:off x="642938" y="2025650"/>
            <a:ext cx="11012487" cy="2998788"/>
            <a:chOff x="0" y="0"/>
            <a:chExt cx="6937" cy="1889"/>
          </a:xfrm>
        </p:grpSpPr>
        <p:sp>
          <p:nvSpPr>
            <p:cNvPr id="11268" name="燕尾形 57"/>
            <p:cNvSpPr/>
            <p:nvPr/>
          </p:nvSpPr>
          <p:spPr>
            <a:xfrm rot="2072166">
              <a:off x="2021" y="1530"/>
              <a:ext cx="79" cy="196"/>
            </a:xfrm>
            <a:prstGeom prst="chevron">
              <a:avLst>
                <a:gd name="adj" fmla="val 50000"/>
              </a:avLst>
            </a:prstGeom>
            <a:solidFill>
              <a:srgbClr val="ECF6F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69" name="燕尾形 58"/>
            <p:cNvSpPr/>
            <p:nvPr/>
          </p:nvSpPr>
          <p:spPr>
            <a:xfrm rot="2072166">
              <a:off x="2089" y="1591"/>
              <a:ext cx="78" cy="196"/>
            </a:xfrm>
            <a:prstGeom prst="chevron">
              <a:avLst>
                <a:gd name="adj" fmla="val 50000"/>
              </a:avLst>
            </a:prstGeom>
            <a:solidFill>
              <a:srgbClr val="ABDCE9"/>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0" name="燕尾形 59"/>
            <p:cNvSpPr/>
            <p:nvPr/>
          </p:nvSpPr>
          <p:spPr>
            <a:xfrm rot="2072166">
              <a:off x="2156" y="1652"/>
              <a:ext cx="78" cy="195"/>
            </a:xfrm>
            <a:prstGeom prst="chevron">
              <a:avLst>
                <a:gd name="adj" fmla="val 50000"/>
              </a:avLst>
            </a:prstGeom>
            <a:solidFill>
              <a:srgbClr val="52B3C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1" name="燕尾形 60"/>
            <p:cNvSpPr/>
            <p:nvPr/>
          </p:nvSpPr>
          <p:spPr>
            <a:xfrm rot="5400000">
              <a:off x="3342" y="1456"/>
              <a:ext cx="103" cy="149"/>
            </a:xfrm>
            <a:prstGeom prst="chevron">
              <a:avLst>
                <a:gd name="adj" fmla="val 50000"/>
              </a:avLst>
            </a:prstGeom>
            <a:solidFill>
              <a:srgbClr val="ECF6F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2" name="燕尾形 61"/>
            <p:cNvSpPr/>
            <p:nvPr/>
          </p:nvSpPr>
          <p:spPr>
            <a:xfrm rot="5400000">
              <a:off x="3335" y="1556"/>
              <a:ext cx="102" cy="149"/>
            </a:xfrm>
            <a:prstGeom prst="chevron">
              <a:avLst>
                <a:gd name="adj" fmla="val 50000"/>
              </a:avLst>
            </a:prstGeom>
            <a:solidFill>
              <a:srgbClr val="ABDCE9"/>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3" name="燕尾形 62"/>
            <p:cNvSpPr/>
            <p:nvPr/>
          </p:nvSpPr>
          <p:spPr>
            <a:xfrm rot="5400000">
              <a:off x="3334" y="1663"/>
              <a:ext cx="104" cy="149"/>
            </a:xfrm>
            <a:prstGeom prst="chevron">
              <a:avLst>
                <a:gd name="adj" fmla="val 50000"/>
              </a:avLst>
            </a:prstGeom>
            <a:solidFill>
              <a:srgbClr val="52B3C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4" name="燕尾形 74"/>
            <p:cNvSpPr/>
            <p:nvPr/>
          </p:nvSpPr>
          <p:spPr>
            <a:xfrm rot="8357800">
              <a:off x="4767" y="1526"/>
              <a:ext cx="78" cy="196"/>
            </a:xfrm>
            <a:prstGeom prst="chevron">
              <a:avLst>
                <a:gd name="adj" fmla="val 50000"/>
              </a:avLst>
            </a:prstGeom>
            <a:solidFill>
              <a:srgbClr val="ECF6F8"/>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5" name="燕尾形 75"/>
            <p:cNvSpPr/>
            <p:nvPr/>
          </p:nvSpPr>
          <p:spPr>
            <a:xfrm rot="8357800">
              <a:off x="4705" y="1595"/>
              <a:ext cx="78" cy="197"/>
            </a:xfrm>
            <a:prstGeom prst="chevron">
              <a:avLst>
                <a:gd name="adj" fmla="val 50000"/>
              </a:avLst>
            </a:prstGeom>
            <a:solidFill>
              <a:srgbClr val="ABDCE9"/>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6" name="燕尾形 76"/>
            <p:cNvSpPr/>
            <p:nvPr/>
          </p:nvSpPr>
          <p:spPr>
            <a:xfrm rot="8357800">
              <a:off x="4643" y="1666"/>
              <a:ext cx="78" cy="195"/>
            </a:xfrm>
            <a:prstGeom prst="chevron">
              <a:avLst>
                <a:gd name="adj" fmla="val 50000"/>
              </a:avLst>
            </a:prstGeom>
            <a:solidFill>
              <a:srgbClr val="52B3C8"/>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7" name="燕尾形 57"/>
            <p:cNvSpPr/>
            <p:nvPr/>
          </p:nvSpPr>
          <p:spPr>
            <a:xfrm rot="2072166">
              <a:off x="700" y="1519"/>
              <a:ext cx="79" cy="197"/>
            </a:xfrm>
            <a:prstGeom prst="chevron">
              <a:avLst>
                <a:gd name="adj" fmla="val 50000"/>
              </a:avLst>
            </a:prstGeom>
            <a:solidFill>
              <a:srgbClr val="ECF6F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8" name="燕尾形 58"/>
            <p:cNvSpPr/>
            <p:nvPr/>
          </p:nvSpPr>
          <p:spPr>
            <a:xfrm rot="2072166">
              <a:off x="768" y="1581"/>
              <a:ext cx="78" cy="195"/>
            </a:xfrm>
            <a:prstGeom prst="chevron">
              <a:avLst>
                <a:gd name="adj" fmla="val 50000"/>
              </a:avLst>
            </a:prstGeom>
            <a:solidFill>
              <a:srgbClr val="ABDCE9"/>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79" name="燕尾形 59"/>
            <p:cNvSpPr/>
            <p:nvPr/>
          </p:nvSpPr>
          <p:spPr>
            <a:xfrm rot="2072166">
              <a:off x="835" y="1641"/>
              <a:ext cx="78" cy="196"/>
            </a:xfrm>
            <a:prstGeom prst="chevron">
              <a:avLst>
                <a:gd name="adj" fmla="val 50000"/>
              </a:avLst>
            </a:prstGeom>
            <a:solidFill>
              <a:srgbClr val="52B3C8"/>
            </a:solidFill>
            <a:ln w="9525">
              <a:noFill/>
            </a:ln>
          </p:spPr>
          <p:txBody>
            <a:bodyPr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80" name="燕尾形 74"/>
            <p:cNvSpPr/>
            <p:nvPr/>
          </p:nvSpPr>
          <p:spPr>
            <a:xfrm rot="8357800">
              <a:off x="6092" y="1553"/>
              <a:ext cx="78" cy="197"/>
            </a:xfrm>
            <a:prstGeom prst="chevron">
              <a:avLst>
                <a:gd name="adj" fmla="val 50000"/>
              </a:avLst>
            </a:prstGeom>
            <a:solidFill>
              <a:srgbClr val="ECF6F8"/>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81" name="燕尾形 75"/>
            <p:cNvSpPr/>
            <p:nvPr/>
          </p:nvSpPr>
          <p:spPr>
            <a:xfrm rot="8357800">
              <a:off x="6030" y="1623"/>
              <a:ext cx="78" cy="196"/>
            </a:xfrm>
            <a:prstGeom prst="chevron">
              <a:avLst>
                <a:gd name="adj" fmla="val 50000"/>
              </a:avLst>
            </a:prstGeom>
            <a:solidFill>
              <a:srgbClr val="ABDCE9"/>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sp>
          <p:nvSpPr>
            <p:cNvPr id="11282" name="燕尾形 76"/>
            <p:cNvSpPr/>
            <p:nvPr/>
          </p:nvSpPr>
          <p:spPr>
            <a:xfrm rot="8357800">
              <a:off x="5968" y="1694"/>
              <a:ext cx="78" cy="195"/>
            </a:xfrm>
            <a:prstGeom prst="chevron">
              <a:avLst>
                <a:gd name="adj" fmla="val 50000"/>
              </a:avLst>
            </a:prstGeom>
            <a:solidFill>
              <a:srgbClr val="52B3C8"/>
            </a:solidFill>
            <a:ln w="9525">
              <a:noFill/>
            </a:ln>
          </p:spPr>
          <p:txBody>
            <a:bodyPr rot="10800000" anchor="ctr"/>
            <a:p>
              <a:pPr algn="ctr"/>
              <a:endParaRPr lang="en-US" altLang="x-none" b="1" u="none">
                <a:solidFill>
                  <a:srgbClr val="000000"/>
                </a:solidFill>
                <a:latin typeface="黑体" panose="02010609060101010101" pitchFamily="2" charset="-122"/>
                <a:ea typeface="黑体" panose="02010609060101010101" pitchFamily="2" charset="-122"/>
              </a:endParaRPr>
            </a:p>
          </p:txBody>
        </p:sp>
        <p:pic>
          <p:nvPicPr>
            <p:cNvPr id="11283" name="椭圆 39"/>
            <p:cNvPicPr/>
            <p:nvPr/>
          </p:nvPicPr>
          <p:blipFill>
            <a:blip r:embed="rId1"/>
            <a:stretch>
              <a:fillRect/>
            </a:stretch>
          </p:blipFill>
          <p:spPr>
            <a:xfrm>
              <a:off x="1321" y="38"/>
              <a:ext cx="1127" cy="1481"/>
            </a:xfrm>
            <a:prstGeom prst="rect">
              <a:avLst/>
            </a:prstGeom>
            <a:noFill/>
            <a:ln w="9525">
              <a:noFill/>
            </a:ln>
          </p:spPr>
        </p:pic>
        <p:sp>
          <p:nvSpPr>
            <p:cNvPr id="11284" name="文本框 7189"/>
            <p:cNvSpPr txBox="1"/>
            <p:nvPr/>
          </p:nvSpPr>
          <p:spPr>
            <a:xfrm>
              <a:off x="1515" y="217"/>
              <a:ext cx="737" cy="968"/>
            </a:xfrm>
            <a:prstGeom prst="rect">
              <a:avLst/>
            </a:prstGeom>
            <a:noFill/>
            <a:ln w="9525">
              <a:noFill/>
            </a:ln>
          </p:spPr>
          <p:txBody>
            <a:bodyPr lIns="0" tIns="540000" rIns="0" bIns="0" anchor="ctr"/>
            <a:p>
              <a:pPr algn="ctr">
                <a:lnSpc>
                  <a:spcPct val="120000"/>
                </a:lnSpc>
              </a:pPr>
              <a:r>
                <a:rPr lang="zh-CN" altLang="en-US" sz="1400" b="1" u="none" dirty="0">
                  <a:solidFill>
                    <a:srgbClr val="7F7F7F"/>
                  </a:solidFill>
                  <a:latin typeface="黑体" panose="02010609060101010101" pitchFamily="2" charset="-122"/>
                  <a:ea typeface="黑体" panose="02010609060101010101" pitchFamily="2" charset="-122"/>
                </a:rPr>
                <a:t>全日制本、专科学生、全日制研究生</a:t>
              </a:r>
              <a:endParaRPr lang="en-US" altLang="zh-CN" sz="1400" b="1" u="none">
                <a:solidFill>
                  <a:srgbClr val="7F7F7F"/>
                </a:solidFill>
                <a:latin typeface="黑体" panose="02010609060101010101" pitchFamily="2" charset="-122"/>
                <a:ea typeface="黑体" panose="02010609060101010101" pitchFamily="2" charset="-122"/>
              </a:endParaRPr>
            </a:p>
          </p:txBody>
        </p:sp>
        <p:sp>
          <p:nvSpPr>
            <p:cNvPr id="11285" name="任意多边形 33"/>
            <p:cNvSpPr/>
            <p:nvPr/>
          </p:nvSpPr>
          <p:spPr>
            <a:xfrm>
              <a:off x="1454" y="154"/>
              <a:ext cx="867" cy="360"/>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b="1" u="none">
                  <a:solidFill>
                    <a:schemeClr val="bg1"/>
                  </a:solidFill>
                  <a:latin typeface="黑体" panose="02010609060101010101" pitchFamily="2" charset="-122"/>
                  <a:ea typeface="黑体" panose="02010609060101010101" pitchFamily="2" charset="-122"/>
                </a:rPr>
                <a:t>参保范围</a:t>
              </a:r>
              <a:endParaRPr lang="zh-CN" altLang="en-US" b="1" u="none">
                <a:solidFill>
                  <a:schemeClr val="bg1"/>
                </a:solidFill>
                <a:latin typeface="黑体" panose="02010609060101010101" pitchFamily="2" charset="-122"/>
                <a:ea typeface="黑体" panose="02010609060101010101" pitchFamily="2" charset="-122"/>
              </a:endParaRPr>
            </a:p>
          </p:txBody>
        </p:sp>
        <p:pic>
          <p:nvPicPr>
            <p:cNvPr id="11286" name="椭圆 34"/>
            <p:cNvPicPr/>
            <p:nvPr/>
          </p:nvPicPr>
          <p:blipFill>
            <a:blip r:embed="rId1"/>
            <a:stretch>
              <a:fillRect/>
            </a:stretch>
          </p:blipFill>
          <p:spPr>
            <a:xfrm>
              <a:off x="2901" y="0"/>
              <a:ext cx="1127" cy="1481"/>
            </a:xfrm>
            <a:prstGeom prst="rect">
              <a:avLst/>
            </a:prstGeom>
            <a:noFill/>
            <a:ln w="9525">
              <a:noFill/>
            </a:ln>
          </p:spPr>
        </p:pic>
        <p:sp>
          <p:nvSpPr>
            <p:cNvPr id="11287" name="文本框 7192"/>
            <p:cNvSpPr txBox="1"/>
            <p:nvPr/>
          </p:nvSpPr>
          <p:spPr>
            <a:xfrm>
              <a:off x="3097" y="231"/>
              <a:ext cx="736" cy="968"/>
            </a:xfrm>
            <a:prstGeom prst="rect">
              <a:avLst/>
            </a:prstGeom>
            <a:noFill/>
            <a:ln w="9525">
              <a:noFill/>
            </a:ln>
          </p:spPr>
          <p:txBody>
            <a:bodyPr lIns="0" tIns="540000" rIns="0" bIns="0" anchor="ctr"/>
            <a:p>
              <a:pPr algn="ctr">
                <a:lnSpc>
                  <a:spcPct val="120000"/>
                </a:lnSpc>
              </a:pPr>
              <a:r>
                <a:rPr lang="zh-CN" altLang="en-US" sz="1400" b="1" u="none" dirty="0">
                  <a:solidFill>
                    <a:srgbClr val="7F7F7F"/>
                  </a:solidFill>
                  <a:latin typeface="黑体" panose="02010609060101010101" pitchFamily="2" charset="-122"/>
                  <a:ea typeface="黑体" panose="02010609060101010101" pitchFamily="2" charset="-122"/>
                </a:rPr>
                <a:t>一档：</a:t>
              </a:r>
              <a:r>
                <a:rPr lang="en-US" altLang="en-US" sz="1400" b="1" u="none">
                  <a:solidFill>
                    <a:srgbClr val="FF0000"/>
                  </a:solidFill>
                  <a:latin typeface="黑体" panose="02010609060101010101" pitchFamily="2" charset="-122"/>
                  <a:ea typeface="黑体" panose="02010609060101010101" pitchFamily="2" charset="-122"/>
                </a:rPr>
                <a:t>220</a:t>
              </a:r>
              <a:r>
                <a:rPr lang="zh-CN" altLang="en-US" sz="1400" b="1" u="none" dirty="0">
                  <a:solidFill>
                    <a:srgbClr val="FF0000"/>
                  </a:solidFill>
                  <a:latin typeface="黑体" panose="02010609060101010101" pitchFamily="2" charset="-122"/>
                  <a:ea typeface="黑体" panose="02010609060101010101" pitchFamily="2" charset="-122"/>
                </a:rPr>
                <a:t>元</a:t>
              </a:r>
              <a:r>
                <a:rPr lang="en-US" altLang="zh-CN" sz="1400" b="1" u="none">
                  <a:solidFill>
                    <a:srgbClr val="FF0000"/>
                  </a:solidFill>
                  <a:latin typeface="黑体" panose="02010609060101010101" pitchFamily="2" charset="-122"/>
                  <a:ea typeface="黑体" panose="02010609060101010101" pitchFamily="2" charset="-122"/>
                </a:rPr>
                <a:t>/</a:t>
              </a:r>
              <a:r>
                <a:rPr lang="zh-CN" altLang="en-US" sz="1400" b="1" u="none" dirty="0">
                  <a:solidFill>
                    <a:srgbClr val="FF0000"/>
                  </a:solidFill>
                  <a:latin typeface="黑体" panose="02010609060101010101" pitchFamily="2" charset="-122"/>
                  <a:ea typeface="黑体" panose="02010609060101010101" pitchFamily="2" charset="-122"/>
                </a:rPr>
                <a:t>人</a:t>
              </a:r>
              <a:r>
                <a:rPr lang="en-US" altLang="zh-CN" sz="1400" b="1" u="none">
                  <a:solidFill>
                    <a:srgbClr val="FF0000"/>
                  </a:solidFill>
                  <a:latin typeface="幼圆" pitchFamily="1" charset="-122"/>
                  <a:ea typeface="黑体" panose="02010609060101010101" pitchFamily="2" charset="-122"/>
                </a:rPr>
                <a:t>·</a:t>
              </a:r>
              <a:r>
                <a:rPr lang="zh-CN" altLang="en-US" sz="1400" b="1" u="none" dirty="0">
                  <a:solidFill>
                    <a:srgbClr val="FF0000"/>
                  </a:solidFill>
                  <a:latin typeface="黑体" panose="02010609060101010101" pitchFamily="2" charset="-122"/>
                  <a:ea typeface="黑体" panose="02010609060101010101" pitchFamily="2" charset="-122"/>
                </a:rPr>
                <a:t>年</a:t>
              </a:r>
              <a:endParaRPr lang="zh-CN" altLang="en-US" sz="1400" b="1" u="none" dirty="0">
                <a:solidFill>
                  <a:srgbClr val="FF0000"/>
                </a:solidFill>
                <a:latin typeface="黑体" panose="02010609060101010101" pitchFamily="2" charset="-122"/>
                <a:ea typeface="黑体" panose="02010609060101010101" pitchFamily="2" charset="-122"/>
              </a:endParaRPr>
            </a:p>
            <a:p>
              <a:pPr algn="ctr">
                <a:lnSpc>
                  <a:spcPct val="120000"/>
                </a:lnSpc>
              </a:pPr>
              <a:r>
                <a:rPr lang="zh-CN" altLang="en-US" sz="1400" b="1" u="none" dirty="0">
                  <a:solidFill>
                    <a:srgbClr val="7F7F7F"/>
                  </a:solidFill>
                  <a:latin typeface="黑体" panose="02010609060101010101" pitchFamily="2" charset="-122"/>
                  <a:ea typeface="黑体" panose="02010609060101010101" pitchFamily="2" charset="-122"/>
                </a:rPr>
                <a:t>二档：</a:t>
              </a:r>
              <a:r>
                <a:rPr lang="en-US" altLang="zh-CN" sz="1400" b="1" u="none" dirty="0">
                  <a:solidFill>
                    <a:srgbClr val="FF0000"/>
                  </a:solidFill>
                  <a:latin typeface="黑体" panose="02010609060101010101" pitchFamily="2" charset="-122"/>
                  <a:ea typeface="黑体" panose="02010609060101010101" pitchFamily="2" charset="-122"/>
                </a:rPr>
                <a:t>550</a:t>
              </a:r>
              <a:r>
                <a:rPr lang="zh-CN" altLang="en-US" sz="1400" b="1" u="none" dirty="0">
                  <a:solidFill>
                    <a:srgbClr val="FF0000"/>
                  </a:solidFill>
                  <a:latin typeface="黑体" panose="02010609060101010101" pitchFamily="2" charset="-122"/>
                  <a:ea typeface="黑体" panose="02010609060101010101" pitchFamily="2" charset="-122"/>
                </a:rPr>
                <a:t>元</a:t>
              </a:r>
              <a:r>
                <a:rPr lang="en-US" altLang="zh-CN" sz="1400" b="1" u="none">
                  <a:solidFill>
                    <a:srgbClr val="FF0000"/>
                  </a:solidFill>
                  <a:latin typeface="黑体" panose="02010609060101010101" pitchFamily="2" charset="-122"/>
                  <a:ea typeface="黑体" panose="02010609060101010101" pitchFamily="2" charset="-122"/>
                </a:rPr>
                <a:t>/</a:t>
              </a:r>
              <a:r>
                <a:rPr lang="zh-CN" altLang="en-US" sz="1400" b="1" u="none" dirty="0">
                  <a:solidFill>
                    <a:srgbClr val="FF0000"/>
                  </a:solidFill>
                  <a:latin typeface="黑体" panose="02010609060101010101" pitchFamily="2" charset="-122"/>
                  <a:ea typeface="黑体" panose="02010609060101010101" pitchFamily="2" charset="-122"/>
                </a:rPr>
                <a:t>人</a:t>
              </a:r>
              <a:r>
                <a:rPr lang="en-US" altLang="zh-CN" sz="1400" b="1" u="none">
                  <a:solidFill>
                    <a:srgbClr val="FF0000"/>
                  </a:solidFill>
                  <a:latin typeface="幼圆" pitchFamily="1" charset="-122"/>
                  <a:ea typeface="黑体" panose="02010609060101010101" pitchFamily="2" charset="-122"/>
                </a:rPr>
                <a:t>·</a:t>
              </a:r>
              <a:r>
                <a:rPr lang="zh-CN" altLang="en-US" sz="1400" b="1" u="none" dirty="0">
                  <a:solidFill>
                    <a:srgbClr val="FF0000"/>
                  </a:solidFill>
                  <a:latin typeface="黑体" panose="02010609060101010101" pitchFamily="2" charset="-122"/>
                  <a:ea typeface="黑体" panose="02010609060101010101" pitchFamily="2" charset="-122"/>
                </a:rPr>
                <a:t>年</a:t>
              </a:r>
              <a:endParaRPr lang="zh-CN" altLang="en-US" sz="1400" b="1" u="none" dirty="0">
                <a:solidFill>
                  <a:srgbClr val="FF0000"/>
                </a:solidFill>
                <a:latin typeface="黑体" panose="02010609060101010101" pitchFamily="2" charset="-122"/>
                <a:ea typeface="黑体" panose="02010609060101010101" pitchFamily="2" charset="-122"/>
              </a:endParaRPr>
            </a:p>
          </p:txBody>
        </p:sp>
        <p:sp>
          <p:nvSpPr>
            <p:cNvPr id="11288" name="任意多边形 35"/>
            <p:cNvSpPr/>
            <p:nvPr/>
          </p:nvSpPr>
          <p:spPr>
            <a:xfrm>
              <a:off x="3036" y="154"/>
              <a:ext cx="866" cy="360"/>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b="1" u="none">
                  <a:solidFill>
                    <a:schemeClr val="bg1"/>
                  </a:solidFill>
                  <a:latin typeface="黑体" panose="02010609060101010101" pitchFamily="2" charset="-122"/>
                  <a:ea typeface="黑体" panose="02010609060101010101" pitchFamily="2" charset="-122"/>
                </a:rPr>
                <a:t>缴费档次</a:t>
              </a:r>
              <a:endParaRPr lang="zh-CN" altLang="en-US" b="1" u="none">
                <a:solidFill>
                  <a:schemeClr val="bg1"/>
                </a:solidFill>
                <a:latin typeface="黑体" panose="02010609060101010101" pitchFamily="2" charset="-122"/>
                <a:ea typeface="黑体" panose="02010609060101010101" pitchFamily="2" charset="-122"/>
              </a:endParaRPr>
            </a:p>
          </p:txBody>
        </p:sp>
        <p:pic>
          <p:nvPicPr>
            <p:cNvPr id="11289" name="椭圆 43"/>
            <p:cNvPicPr/>
            <p:nvPr/>
          </p:nvPicPr>
          <p:blipFill>
            <a:blip r:embed="rId1"/>
            <a:stretch>
              <a:fillRect/>
            </a:stretch>
          </p:blipFill>
          <p:spPr>
            <a:xfrm>
              <a:off x="4420" y="38"/>
              <a:ext cx="1192" cy="1481"/>
            </a:xfrm>
            <a:prstGeom prst="rect">
              <a:avLst/>
            </a:prstGeom>
            <a:noFill/>
            <a:ln w="9525">
              <a:noFill/>
            </a:ln>
          </p:spPr>
        </p:pic>
        <p:sp>
          <p:nvSpPr>
            <p:cNvPr id="11290" name="文本框 7195"/>
            <p:cNvSpPr txBox="1"/>
            <p:nvPr/>
          </p:nvSpPr>
          <p:spPr>
            <a:xfrm>
              <a:off x="4559" y="192"/>
              <a:ext cx="914" cy="968"/>
            </a:xfrm>
            <a:prstGeom prst="rect">
              <a:avLst/>
            </a:prstGeom>
            <a:noFill/>
            <a:ln w="9525">
              <a:noFill/>
            </a:ln>
          </p:spPr>
          <p:txBody>
            <a:bodyPr lIns="0" tIns="540000" rIns="0" bIns="0" anchor="ctr"/>
            <a:p>
              <a:pPr algn="ctr">
                <a:lnSpc>
                  <a:spcPct val="120000"/>
                </a:lnSpc>
              </a:pPr>
              <a:r>
                <a:rPr lang="zh-CN" altLang="en-US" sz="1400" b="1" u="none" dirty="0">
                  <a:solidFill>
                    <a:srgbClr val="7F7F7F"/>
                  </a:solidFill>
                  <a:latin typeface="黑体" panose="02010609060101010101" pitchFamily="2" charset="-122"/>
                  <a:ea typeface="黑体" panose="02010609060101010101" pitchFamily="2" charset="-122"/>
                </a:rPr>
                <a:t>开学后</a:t>
              </a:r>
              <a:r>
                <a:rPr lang="en-US" altLang="zh-CN" sz="1400" b="1" u="none">
                  <a:solidFill>
                    <a:srgbClr val="7F7F7F"/>
                  </a:solidFill>
                  <a:latin typeface="黑体" panose="02010609060101010101" pitchFamily="2" charset="-122"/>
                  <a:ea typeface="黑体" panose="02010609060101010101" pitchFamily="2" charset="-122"/>
                </a:rPr>
                <a:t>60</a:t>
              </a:r>
              <a:r>
                <a:rPr lang="zh-CN" altLang="en-US" sz="1400" b="1" u="none" dirty="0">
                  <a:solidFill>
                    <a:srgbClr val="7F7F7F"/>
                  </a:solidFill>
                  <a:latin typeface="黑体" panose="02010609060101010101" pitchFamily="2" charset="-122"/>
                  <a:ea typeface="黑体" panose="02010609060101010101" pitchFamily="2" charset="-122"/>
                </a:rPr>
                <a:t>日内</a:t>
              </a:r>
              <a:endParaRPr lang="zh-CN" altLang="en-US" sz="1400" b="1" u="none" dirty="0">
                <a:solidFill>
                  <a:srgbClr val="7F7F7F"/>
                </a:solidFill>
                <a:latin typeface="黑体" panose="02010609060101010101" pitchFamily="2" charset="-122"/>
                <a:ea typeface="黑体" panose="02010609060101010101" pitchFamily="2" charset="-122"/>
              </a:endParaRPr>
            </a:p>
            <a:p>
              <a:pPr algn="ctr">
                <a:lnSpc>
                  <a:spcPct val="120000"/>
                </a:lnSpc>
              </a:pPr>
              <a:r>
                <a:rPr lang="en-US" altLang="zh-CN" sz="1400" b="1" u="none">
                  <a:solidFill>
                    <a:srgbClr val="7F7F7F"/>
                  </a:solidFill>
                  <a:latin typeface="黑体" panose="02010609060101010101" pitchFamily="2" charset="-122"/>
                  <a:ea typeface="黑体" panose="02010609060101010101" pitchFamily="2" charset="-122"/>
                </a:rPr>
                <a:t>(</a:t>
              </a:r>
              <a:r>
                <a:rPr lang="en-US" altLang="zh-CN" sz="1400" b="1" u="none">
                  <a:solidFill>
                    <a:srgbClr val="FF0000"/>
                  </a:solidFill>
                  <a:latin typeface="黑体" panose="02010609060101010101" pitchFamily="2" charset="-122"/>
                  <a:ea typeface="黑体" panose="02010609060101010101" pitchFamily="2" charset="-122"/>
                </a:rPr>
                <a:t>9</a:t>
              </a:r>
              <a:r>
                <a:rPr lang="zh-CN" altLang="en-US" sz="1400" b="1" u="none" dirty="0">
                  <a:solidFill>
                    <a:srgbClr val="FF0000"/>
                  </a:solidFill>
                  <a:latin typeface="黑体" panose="02010609060101010101" pitchFamily="2" charset="-122"/>
                  <a:ea typeface="黑体" panose="02010609060101010101" pitchFamily="2" charset="-122"/>
                </a:rPr>
                <a:t>月</a:t>
              </a:r>
              <a:r>
                <a:rPr lang="en-US" altLang="zh-CN" sz="1400" b="1" u="none">
                  <a:solidFill>
                    <a:srgbClr val="FF0000"/>
                  </a:solidFill>
                  <a:latin typeface="黑体" panose="02010609060101010101" pitchFamily="2" charset="-122"/>
                  <a:ea typeface="黑体" panose="02010609060101010101" pitchFamily="2" charset="-122"/>
                </a:rPr>
                <a:t>1</a:t>
              </a:r>
              <a:r>
                <a:rPr lang="zh-CN" altLang="en-US" sz="1400" b="1" u="none" dirty="0">
                  <a:solidFill>
                    <a:srgbClr val="FF0000"/>
                  </a:solidFill>
                  <a:latin typeface="黑体" panose="02010609060101010101" pitchFamily="2" charset="-122"/>
                  <a:ea typeface="黑体" panose="02010609060101010101" pitchFamily="2" charset="-122"/>
                </a:rPr>
                <a:t>日</a:t>
              </a:r>
              <a:r>
                <a:rPr lang="en-US" altLang="zh-CN" sz="1400" b="1" u="none">
                  <a:solidFill>
                    <a:srgbClr val="FF0000"/>
                  </a:solidFill>
                  <a:latin typeface="黑体" panose="02010609060101010101" pitchFamily="2" charset="-122"/>
                  <a:ea typeface="黑体" panose="02010609060101010101" pitchFamily="2" charset="-122"/>
                </a:rPr>
                <a:t>-10</a:t>
              </a:r>
              <a:r>
                <a:rPr lang="zh-CN" altLang="en-US" sz="1400" b="1" u="none" dirty="0">
                  <a:solidFill>
                    <a:srgbClr val="FF0000"/>
                  </a:solidFill>
                  <a:latin typeface="黑体" panose="02010609060101010101" pitchFamily="2" charset="-122"/>
                  <a:ea typeface="黑体" panose="02010609060101010101" pitchFamily="2" charset="-122"/>
                </a:rPr>
                <a:t>月</a:t>
              </a:r>
              <a:r>
                <a:rPr lang="en-US" altLang="zh-CN" sz="1400" b="1" u="none">
                  <a:solidFill>
                    <a:srgbClr val="FF0000"/>
                  </a:solidFill>
                  <a:latin typeface="黑体" panose="02010609060101010101" pitchFamily="2" charset="-122"/>
                  <a:ea typeface="黑体" panose="02010609060101010101" pitchFamily="2" charset="-122"/>
                </a:rPr>
                <a:t>31</a:t>
              </a:r>
              <a:r>
                <a:rPr lang="zh-CN" altLang="en-US" sz="1400" b="1" u="none" dirty="0">
                  <a:solidFill>
                    <a:srgbClr val="FF0000"/>
                  </a:solidFill>
                  <a:latin typeface="黑体" panose="02010609060101010101" pitchFamily="2" charset="-122"/>
                  <a:ea typeface="黑体" panose="02010609060101010101" pitchFamily="2" charset="-122"/>
                </a:rPr>
                <a:t>日</a:t>
              </a:r>
              <a:r>
                <a:rPr lang="en-US" altLang="zh-CN" sz="1400" b="1" u="none">
                  <a:solidFill>
                    <a:srgbClr val="7F7F7F"/>
                  </a:solidFill>
                  <a:latin typeface="黑体" panose="02010609060101010101" pitchFamily="2" charset="-122"/>
                  <a:ea typeface="黑体" panose="02010609060101010101" pitchFamily="2" charset="-122"/>
                </a:rPr>
                <a:t>)</a:t>
              </a:r>
              <a:endParaRPr lang="zh-CN" altLang="en-US" sz="1400" b="1" u="none" dirty="0">
                <a:solidFill>
                  <a:srgbClr val="7F7F7F"/>
                </a:solidFill>
                <a:latin typeface="黑体" panose="02010609060101010101" pitchFamily="2" charset="-122"/>
                <a:ea typeface="黑体" panose="02010609060101010101" pitchFamily="2" charset="-122"/>
              </a:endParaRPr>
            </a:p>
          </p:txBody>
        </p:sp>
        <p:sp>
          <p:nvSpPr>
            <p:cNvPr id="11291" name="任意多边形 44"/>
            <p:cNvSpPr/>
            <p:nvPr/>
          </p:nvSpPr>
          <p:spPr>
            <a:xfrm>
              <a:off x="4582" y="181"/>
              <a:ext cx="867" cy="361"/>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b="1" u="none">
                  <a:solidFill>
                    <a:schemeClr val="bg1"/>
                  </a:solidFill>
                  <a:latin typeface="黑体" panose="02010609060101010101" pitchFamily="2" charset="-122"/>
                  <a:ea typeface="黑体" panose="02010609060101010101" pitchFamily="2" charset="-122"/>
                </a:rPr>
                <a:t>参保时间</a:t>
              </a:r>
              <a:endParaRPr lang="zh-CN" altLang="en-US" b="1" u="none">
                <a:solidFill>
                  <a:schemeClr val="bg1"/>
                </a:solidFill>
                <a:latin typeface="黑体" panose="02010609060101010101" pitchFamily="2" charset="-122"/>
                <a:ea typeface="黑体" panose="02010609060101010101" pitchFamily="2" charset="-122"/>
              </a:endParaRPr>
            </a:p>
          </p:txBody>
        </p:sp>
        <p:pic>
          <p:nvPicPr>
            <p:cNvPr id="11292" name="椭圆 39"/>
            <p:cNvPicPr/>
            <p:nvPr/>
          </p:nvPicPr>
          <p:blipFill>
            <a:blip r:embed="rId1"/>
            <a:stretch>
              <a:fillRect/>
            </a:stretch>
          </p:blipFill>
          <p:spPr>
            <a:xfrm>
              <a:off x="0" y="28"/>
              <a:ext cx="1127" cy="1481"/>
            </a:xfrm>
            <a:prstGeom prst="rect">
              <a:avLst/>
            </a:prstGeom>
            <a:noFill/>
            <a:ln w="9525">
              <a:noFill/>
            </a:ln>
          </p:spPr>
        </p:pic>
        <p:sp>
          <p:nvSpPr>
            <p:cNvPr id="11293" name="文本框 7198"/>
            <p:cNvSpPr txBox="1"/>
            <p:nvPr/>
          </p:nvSpPr>
          <p:spPr>
            <a:xfrm>
              <a:off x="194" y="140"/>
              <a:ext cx="737" cy="969"/>
            </a:xfrm>
            <a:prstGeom prst="rect">
              <a:avLst/>
            </a:prstGeom>
            <a:noFill/>
            <a:ln w="9525">
              <a:noFill/>
            </a:ln>
          </p:spPr>
          <p:txBody>
            <a:bodyPr lIns="0" tIns="540000" rIns="0" bIns="0" anchor="ctr"/>
            <a:p>
              <a:pPr algn="ctr">
                <a:lnSpc>
                  <a:spcPct val="120000"/>
                </a:lnSpc>
              </a:pPr>
              <a:r>
                <a:rPr lang="zh-CN" altLang="en-US" sz="1400" b="1" u="none" dirty="0">
                  <a:solidFill>
                    <a:srgbClr val="7F7F7F"/>
                  </a:solidFill>
                  <a:latin typeface="黑体" panose="02010609060101010101" pitchFamily="2" charset="-122"/>
                  <a:ea typeface="黑体" panose="02010609060101010101" pitchFamily="2" charset="-122"/>
                </a:rPr>
                <a:t>应保尽保</a:t>
              </a:r>
              <a:endParaRPr lang="zh-CN" altLang="en-US" sz="1400" b="1" u="none" dirty="0">
                <a:solidFill>
                  <a:srgbClr val="7F7F7F"/>
                </a:solidFill>
                <a:latin typeface="黑体" panose="02010609060101010101" pitchFamily="2" charset="-122"/>
                <a:ea typeface="黑体" panose="02010609060101010101" pitchFamily="2" charset="-122"/>
              </a:endParaRPr>
            </a:p>
          </p:txBody>
        </p:sp>
        <p:sp>
          <p:nvSpPr>
            <p:cNvPr id="11294" name="任意多边形 33"/>
            <p:cNvSpPr/>
            <p:nvPr/>
          </p:nvSpPr>
          <p:spPr>
            <a:xfrm>
              <a:off x="133" y="143"/>
              <a:ext cx="867" cy="361"/>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b="1" u="none">
                  <a:solidFill>
                    <a:schemeClr val="bg1"/>
                  </a:solidFill>
                  <a:latin typeface="黑体" panose="02010609060101010101" pitchFamily="2" charset="-122"/>
                  <a:ea typeface="黑体" panose="02010609060101010101" pitchFamily="2" charset="-122"/>
                </a:rPr>
                <a:t>参保原则</a:t>
              </a:r>
              <a:endParaRPr lang="zh-CN" altLang="en-US" b="1" u="none">
                <a:solidFill>
                  <a:schemeClr val="bg1"/>
                </a:solidFill>
                <a:latin typeface="黑体" panose="02010609060101010101" pitchFamily="2" charset="-122"/>
                <a:ea typeface="黑体" panose="02010609060101010101" pitchFamily="2" charset="-122"/>
              </a:endParaRPr>
            </a:p>
          </p:txBody>
        </p:sp>
        <p:pic>
          <p:nvPicPr>
            <p:cNvPr id="11295" name="椭圆 43"/>
            <p:cNvPicPr/>
            <p:nvPr/>
          </p:nvPicPr>
          <p:blipFill>
            <a:blip r:embed="rId1"/>
            <a:stretch>
              <a:fillRect/>
            </a:stretch>
          </p:blipFill>
          <p:spPr>
            <a:xfrm>
              <a:off x="5810" y="66"/>
              <a:ext cx="1127" cy="1481"/>
            </a:xfrm>
            <a:prstGeom prst="rect">
              <a:avLst/>
            </a:prstGeom>
            <a:noFill/>
            <a:ln w="9525">
              <a:noFill/>
            </a:ln>
          </p:spPr>
        </p:pic>
        <p:sp>
          <p:nvSpPr>
            <p:cNvPr id="11296" name="文本框 7201"/>
            <p:cNvSpPr txBox="1"/>
            <p:nvPr/>
          </p:nvSpPr>
          <p:spPr>
            <a:xfrm>
              <a:off x="6003" y="192"/>
              <a:ext cx="737" cy="968"/>
            </a:xfrm>
            <a:prstGeom prst="rect">
              <a:avLst/>
            </a:prstGeom>
            <a:noFill/>
            <a:ln w="9525">
              <a:noFill/>
            </a:ln>
          </p:spPr>
          <p:txBody>
            <a:bodyPr lIns="0" tIns="540000" rIns="0" bIns="0" anchor="ctr"/>
            <a:p>
              <a:pPr algn="ctr">
                <a:lnSpc>
                  <a:spcPct val="120000"/>
                </a:lnSpc>
              </a:pPr>
              <a:r>
                <a:rPr lang="zh-CN" altLang="en-US" sz="1400" b="1" u="none" dirty="0">
                  <a:solidFill>
                    <a:srgbClr val="FF0000"/>
                  </a:solidFill>
                  <a:latin typeface="黑体" panose="02010609060101010101" pitchFamily="2" charset="-122"/>
                  <a:ea typeface="黑体" panose="02010609060101010101" pitchFamily="2" charset="-122"/>
                </a:rPr>
                <a:t>当年的</a:t>
              </a:r>
              <a:r>
                <a:rPr lang="en-US" altLang="zh-CN" sz="1400" b="1" u="none">
                  <a:solidFill>
                    <a:srgbClr val="FF0000"/>
                  </a:solidFill>
                  <a:latin typeface="黑体" panose="02010609060101010101" pitchFamily="2" charset="-122"/>
                  <a:ea typeface="黑体" panose="02010609060101010101" pitchFamily="2" charset="-122"/>
                </a:rPr>
                <a:t>9</a:t>
              </a:r>
              <a:r>
                <a:rPr lang="zh-CN" altLang="en-US" sz="1400" b="1" u="none" dirty="0">
                  <a:solidFill>
                    <a:srgbClr val="FF0000"/>
                  </a:solidFill>
                  <a:latin typeface="黑体" panose="02010609060101010101" pitchFamily="2" charset="-122"/>
                  <a:ea typeface="黑体" panose="02010609060101010101" pitchFamily="2" charset="-122"/>
                </a:rPr>
                <a:t>月</a:t>
              </a:r>
              <a:r>
                <a:rPr lang="en-US" altLang="zh-CN" sz="1400" b="1" u="none">
                  <a:solidFill>
                    <a:srgbClr val="FF0000"/>
                  </a:solidFill>
                  <a:latin typeface="黑体" panose="02010609060101010101" pitchFamily="2" charset="-122"/>
                  <a:ea typeface="黑体" panose="02010609060101010101" pitchFamily="2" charset="-122"/>
                </a:rPr>
                <a:t>1</a:t>
              </a:r>
              <a:r>
                <a:rPr lang="zh-CN" altLang="en-US" sz="1400" b="1" u="none" dirty="0">
                  <a:solidFill>
                    <a:srgbClr val="FF0000"/>
                  </a:solidFill>
                  <a:latin typeface="黑体" panose="02010609060101010101" pitchFamily="2" charset="-122"/>
                  <a:ea typeface="黑体" panose="02010609060101010101" pitchFamily="2" charset="-122"/>
                </a:rPr>
                <a:t>日至次年</a:t>
              </a:r>
              <a:r>
                <a:rPr lang="en-US" altLang="zh-CN" sz="1400" b="1" u="none">
                  <a:solidFill>
                    <a:srgbClr val="FF0000"/>
                  </a:solidFill>
                  <a:latin typeface="黑体" panose="02010609060101010101" pitchFamily="2" charset="-122"/>
                  <a:ea typeface="黑体" panose="02010609060101010101" pitchFamily="2" charset="-122"/>
                </a:rPr>
                <a:t>8</a:t>
              </a:r>
              <a:r>
                <a:rPr lang="zh-CN" altLang="en-US" sz="1400" b="1" u="none" dirty="0">
                  <a:solidFill>
                    <a:srgbClr val="FF0000"/>
                  </a:solidFill>
                  <a:latin typeface="黑体" panose="02010609060101010101" pitchFamily="2" charset="-122"/>
                  <a:ea typeface="黑体" panose="02010609060101010101" pitchFamily="2" charset="-122"/>
                </a:rPr>
                <a:t>月</a:t>
              </a:r>
              <a:r>
                <a:rPr lang="en-US" altLang="zh-CN" sz="1400" b="1" u="none">
                  <a:solidFill>
                    <a:srgbClr val="FF0000"/>
                  </a:solidFill>
                  <a:latin typeface="黑体" panose="02010609060101010101" pitchFamily="2" charset="-122"/>
                  <a:ea typeface="黑体" panose="02010609060101010101" pitchFamily="2" charset="-122"/>
                </a:rPr>
                <a:t>31</a:t>
              </a:r>
              <a:r>
                <a:rPr lang="zh-CN" altLang="en-US" sz="1400" b="1" u="none" dirty="0">
                  <a:solidFill>
                    <a:srgbClr val="FF0000"/>
                  </a:solidFill>
                  <a:latin typeface="黑体" panose="02010609060101010101" pitchFamily="2" charset="-122"/>
                  <a:ea typeface="黑体" panose="02010609060101010101" pitchFamily="2" charset="-122"/>
                </a:rPr>
                <a:t>日</a:t>
              </a:r>
              <a:endParaRPr lang="zh-CN" altLang="en-US" sz="1400" b="1" u="none" dirty="0">
                <a:solidFill>
                  <a:srgbClr val="FF0000"/>
                </a:solidFill>
                <a:latin typeface="黑体" panose="02010609060101010101" pitchFamily="2" charset="-122"/>
                <a:ea typeface="黑体" panose="02010609060101010101" pitchFamily="2" charset="-122"/>
              </a:endParaRPr>
            </a:p>
          </p:txBody>
        </p:sp>
        <p:sp>
          <p:nvSpPr>
            <p:cNvPr id="11297" name="任意多边形 44"/>
            <p:cNvSpPr/>
            <p:nvPr/>
          </p:nvSpPr>
          <p:spPr>
            <a:xfrm>
              <a:off x="5942" y="181"/>
              <a:ext cx="867" cy="361"/>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b="1" u="none">
                  <a:solidFill>
                    <a:schemeClr val="bg1"/>
                  </a:solidFill>
                  <a:latin typeface="黑体" panose="02010609060101010101" pitchFamily="2" charset="-122"/>
                  <a:ea typeface="黑体" panose="02010609060101010101" pitchFamily="2" charset="-122"/>
                </a:rPr>
                <a:t>待遇时间</a:t>
              </a:r>
              <a:endParaRPr lang="zh-CN" altLang="en-US" b="1" u="none">
                <a:solidFill>
                  <a:schemeClr val="bg1"/>
                </a:solidFill>
                <a:latin typeface="黑体" panose="02010609060101010101" pitchFamily="2" charset="-122"/>
                <a:ea typeface="黑体" panose="0201060906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slide(fromTop)">
                                      <p:cBhvr>
                                        <p:cTn id="7" dur="1000"/>
                                        <p:tgtEl>
                                          <p:spTgt spid="717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171"/>
                                        </p:tgtEl>
                                        <p:attrNameLst>
                                          <p:attrName>style.visibility</p:attrName>
                                        </p:attrNameLst>
                                      </p:cBhvr>
                                      <p:to>
                                        <p:strVal val="visible"/>
                                      </p:to>
                                    </p:set>
                                    <p:animEffect transition="in" filter="fade">
                                      <p:cBhvr>
                                        <p:cTn id="11" dur="1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6" name="组合 8195"/>
          <p:cNvGrpSpPr/>
          <p:nvPr/>
        </p:nvGrpSpPr>
        <p:grpSpPr>
          <a:xfrm>
            <a:off x="1468438" y="1033463"/>
            <a:ext cx="8826500" cy="5340350"/>
            <a:chOff x="0" y="0"/>
            <a:chExt cx="5560" cy="3364"/>
          </a:xfrm>
        </p:grpSpPr>
        <p:grpSp>
          <p:nvGrpSpPr>
            <p:cNvPr id="12290" name="组合 8196"/>
            <p:cNvGrpSpPr/>
            <p:nvPr/>
          </p:nvGrpSpPr>
          <p:grpSpPr>
            <a:xfrm>
              <a:off x="0" y="773"/>
              <a:ext cx="2174" cy="2019"/>
              <a:chOff x="0" y="0"/>
              <a:chExt cx="1127" cy="1481"/>
            </a:xfrm>
          </p:grpSpPr>
          <p:pic>
            <p:nvPicPr>
              <p:cNvPr id="12291" name="椭圆 34"/>
              <p:cNvPicPr/>
              <p:nvPr/>
            </p:nvPicPr>
            <p:blipFill>
              <a:blip r:embed="rId1"/>
              <a:stretch>
                <a:fillRect/>
              </a:stretch>
            </p:blipFill>
            <p:spPr>
              <a:xfrm>
                <a:off x="0" y="0"/>
                <a:ext cx="1127" cy="1481"/>
              </a:xfrm>
              <a:prstGeom prst="rect">
                <a:avLst/>
              </a:prstGeom>
              <a:noFill/>
              <a:ln w="9525">
                <a:noFill/>
              </a:ln>
            </p:spPr>
          </p:pic>
          <p:sp>
            <p:nvSpPr>
              <p:cNvPr id="12292" name="文本框 8198"/>
              <p:cNvSpPr txBox="1"/>
              <p:nvPr/>
            </p:nvSpPr>
            <p:spPr>
              <a:xfrm>
                <a:off x="196" y="231"/>
                <a:ext cx="736" cy="968"/>
              </a:xfrm>
              <a:prstGeom prst="rect">
                <a:avLst/>
              </a:prstGeom>
              <a:noFill/>
              <a:ln w="9525">
                <a:noFill/>
              </a:ln>
            </p:spPr>
            <p:txBody>
              <a:bodyPr lIns="0" tIns="540000" rIns="0" bIns="0" anchor="ctr"/>
              <a:p>
                <a:pPr>
                  <a:lnSpc>
                    <a:spcPct val="120000"/>
                  </a:lnSpc>
                </a:pPr>
                <a:r>
                  <a:rPr lang="zh-CN" altLang="en-US" b="1" u="none" dirty="0">
                    <a:solidFill>
                      <a:srgbClr val="7F7F7F"/>
                    </a:solidFill>
                    <a:latin typeface="黑体" panose="02010609060101010101" pitchFamily="2" charset="-122"/>
                    <a:ea typeface="黑体" panose="02010609060101010101" pitchFamily="2" charset="-122"/>
                  </a:rPr>
                  <a:t>一档：</a:t>
                </a:r>
                <a:r>
                  <a:rPr lang="zh-CN" altLang="en-US" b="1" u="none" dirty="0">
                    <a:solidFill>
                      <a:srgbClr val="FF0000"/>
                    </a:solidFill>
                    <a:latin typeface="黑体" panose="02010609060101010101" pitchFamily="2" charset="-122"/>
                    <a:ea typeface="黑体" panose="02010609060101010101" pitchFamily="2" charset="-122"/>
                  </a:rPr>
                  <a:t>220元</a:t>
                </a:r>
                <a:r>
                  <a:rPr lang="en-US" altLang="zh-CN" b="1" u="none">
                    <a:solidFill>
                      <a:srgbClr val="FF0000"/>
                    </a:solidFill>
                    <a:latin typeface="黑体" panose="02010609060101010101" pitchFamily="2" charset="-122"/>
                    <a:ea typeface="黑体" panose="02010609060101010101" pitchFamily="2" charset="-122"/>
                  </a:rPr>
                  <a:t>/</a:t>
                </a:r>
                <a:r>
                  <a:rPr lang="zh-CN" altLang="en-US" b="1" u="none" dirty="0">
                    <a:solidFill>
                      <a:srgbClr val="FF0000"/>
                    </a:solidFill>
                    <a:latin typeface="黑体" panose="02010609060101010101" pitchFamily="2" charset="-122"/>
                    <a:ea typeface="黑体" panose="02010609060101010101" pitchFamily="2" charset="-122"/>
                  </a:rPr>
                  <a:t>人</a:t>
                </a:r>
                <a:r>
                  <a:rPr lang="en-US" altLang="zh-CN" b="1" u="none">
                    <a:solidFill>
                      <a:srgbClr val="FF0000"/>
                    </a:solidFill>
                    <a:latin typeface="幼圆" pitchFamily="1" charset="-122"/>
                    <a:ea typeface="黑体" panose="02010609060101010101" pitchFamily="2" charset="-122"/>
                  </a:rPr>
                  <a:t>·</a:t>
                </a:r>
                <a:r>
                  <a:rPr lang="zh-CN" altLang="en-US" b="1" u="none" dirty="0">
                    <a:solidFill>
                      <a:srgbClr val="FF0000"/>
                    </a:solidFill>
                    <a:latin typeface="黑体" panose="02010609060101010101" pitchFamily="2" charset="-122"/>
                    <a:ea typeface="黑体" panose="02010609060101010101" pitchFamily="2" charset="-122"/>
                  </a:rPr>
                  <a:t>年</a:t>
                </a:r>
                <a:endParaRPr lang="zh-CN" altLang="en-US" b="1" u="none" dirty="0">
                  <a:solidFill>
                    <a:srgbClr val="FF0000"/>
                  </a:solidFill>
                  <a:latin typeface="黑体" panose="02010609060101010101" pitchFamily="2" charset="-122"/>
                  <a:ea typeface="黑体" panose="02010609060101010101" pitchFamily="2" charset="-122"/>
                </a:endParaRPr>
              </a:p>
              <a:p>
                <a:pPr>
                  <a:lnSpc>
                    <a:spcPct val="120000"/>
                  </a:lnSpc>
                </a:pPr>
                <a:r>
                  <a:rPr lang="zh-CN" altLang="en-US" b="1" u="none" dirty="0">
                    <a:solidFill>
                      <a:srgbClr val="7F7F7F"/>
                    </a:solidFill>
                    <a:latin typeface="黑体" panose="02010609060101010101" pitchFamily="2" charset="-122"/>
                    <a:ea typeface="黑体" panose="02010609060101010101" pitchFamily="2" charset="-122"/>
                  </a:rPr>
                  <a:t>二档：</a:t>
                </a:r>
                <a:r>
                  <a:rPr lang="en-US" altLang="zh-CN" b="1" u="none">
                    <a:solidFill>
                      <a:srgbClr val="FF0000"/>
                    </a:solidFill>
                    <a:latin typeface="黑体" panose="02010609060101010101" pitchFamily="2" charset="-122"/>
                    <a:ea typeface="黑体" panose="02010609060101010101" pitchFamily="2" charset="-122"/>
                  </a:rPr>
                  <a:t>550</a:t>
                </a:r>
                <a:r>
                  <a:rPr lang="zh-CN" altLang="en-US" b="1" u="none" dirty="0">
                    <a:solidFill>
                      <a:srgbClr val="FF0000"/>
                    </a:solidFill>
                    <a:latin typeface="黑体" panose="02010609060101010101" pitchFamily="2" charset="-122"/>
                    <a:ea typeface="黑体" panose="02010609060101010101" pitchFamily="2" charset="-122"/>
                  </a:rPr>
                  <a:t>元</a:t>
                </a:r>
                <a:r>
                  <a:rPr lang="en-US" altLang="zh-CN" b="1" u="none">
                    <a:solidFill>
                      <a:srgbClr val="FF0000"/>
                    </a:solidFill>
                    <a:latin typeface="黑体" panose="02010609060101010101" pitchFamily="2" charset="-122"/>
                    <a:ea typeface="黑体" panose="02010609060101010101" pitchFamily="2" charset="-122"/>
                  </a:rPr>
                  <a:t>/</a:t>
                </a:r>
                <a:r>
                  <a:rPr lang="zh-CN" altLang="en-US" b="1" u="none" dirty="0">
                    <a:solidFill>
                      <a:srgbClr val="FF0000"/>
                    </a:solidFill>
                    <a:latin typeface="黑体" panose="02010609060101010101" pitchFamily="2" charset="-122"/>
                    <a:ea typeface="黑体" panose="02010609060101010101" pitchFamily="2" charset="-122"/>
                  </a:rPr>
                  <a:t>人</a:t>
                </a:r>
                <a:r>
                  <a:rPr lang="en-US" altLang="zh-CN" b="1" u="none">
                    <a:solidFill>
                      <a:srgbClr val="FF0000"/>
                    </a:solidFill>
                    <a:latin typeface="幼圆" pitchFamily="1" charset="-122"/>
                    <a:ea typeface="黑体" panose="02010609060101010101" pitchFamily="2" charset="-122"/>
                  </a:rPr>
                  <a:t>·</a:t>
                </a:r>
                <a:r>
                  <a:rPr lang="zh-CN" altLang="en-US" b="1" u="none" dirty="0">
                    <a:solidFill>
                      <a:srgbClr val="FF0000"/>
                    </a:solidFill>
                    <a:latin typeface="黑体" panose="02010609060101010101" pitchFamily="2" charset="-122"/>
                    <a:ea typeface="黑体" panose="02010609060101010101" pitchFamily="2" charset="-122"/>
                  </a:rPr>
                  <a:t>年</a:t>
                </a:r>
                <a:endParaRPr lang="zh-CN" altLang="en-US" b="1" u="none" dirty="0">
                  <a:solidFill>
                    <a:srgbClr val="FF0000"/>
                  </a:solidFill>
                  <a:latin typeface="黑体" panose="02010609060101010101" pitchFamily="2" charset="-122"/>
                  <a:ea typeface="黑体" panose="02010609060101010101" pitchFamily="2" charset="-122"/>
                </a:endParaRPr>
              </a:p>
            </p:txBody>
          </p:sp>
          <p:sp>
            <p:nvSpPr>
              <p:cNvPr id="12293" name="任意多边形 35"/>
              <p:cNvSpPr/>
              <p:nvPr/>
            </p:nvSpPr>
            <p:spPr>
              <a:xfrm>
                <a:off x="135" y="154"/>
                <a:ext cx="866" cy="360"/>
              </a:xfrm>
              <a:custGeom>
                <a:avLst/>
                <a:gdLst>
                  <a:gd name="txL" fmla="*/ 0 w 1377002"/>
                  <a:gd name="txT" fmla="*/ 0 h 437558"/>
                  <a:gd name="txR" fmla="*/ 1377002 w 1377002"/>
                  <a:gd name="txB" fmla="*/ 437558 h 437558"/>
                </a:gdLst>
                <a:ahLst/>
                <a:cxnLst>
                  <a:cxn ang="0">
                    <a:pos x="689449" y="0"/>
                  </a:cxn>
                  <a:cxn ang="0">
                    <a:pos x="1324282" y="335542"/>
                  </a:cxn>
                  <a:cxn ang="0">
                    <a:pos x="1378899" y="435570"/>
                  </a:cxn>
                  <a:cxn ang="0">
                    <a:pos x="0" y="435570"/>
                  </a:cxn>
                  <a:cxn ang="0">
                    <a:pos x="54617" y="335542"/>
                  </a:cxn>
                  <a:cxn ang="0">
                    <a:pos x="689449" y="0"/>
                  </a:cxn>
                </a:cxnLst>
                <a:rect l="txL" t="txT" r="txR" b="txB"/>
                <a:pathLst>
                  <a:path w="1377002" h="437558">
                    <a:moveTo>
                      <a:pt x="688501" y="0"/>
                    </a:moveTo>
                    <a:cubicBezTo>
                      <a:pt x="952400" y="0"/>
                      <a:pt x="1185070" y="133708"/>
                      <a:pt x="1322461" y="337074"/>
                    </a:cubicBezTo>
                    <a:lnTo>
                      <a:pt x="1377002" y="437558"/>
                    </a:lnTo>
                    <a:lnTo>
                      <a:pt x="0" y="437558"/>
                    </a:lnTo>
                    <a:lnTo>
                      <a:pt x="54541" y="337074"/>
                    </a:lnTo>
                    <a:cubicBezTo>
                      <a:pt x="191933" y="133708"/>
                      <a:pt x="424602" y="0"/>
                      <a:pt x="688501" y="0"/>
                    </a:cubicBezTo>
                    <a:close/>
                  </a:path>
                </a:pathLst>
              </a:custGeom>
              <a:solidFill>
                <a:srgbClr val="258EA7"/>
              </a:solidFill>
              <a:ln w="9525">
                <a:noFill/>
              </a:ln>
            </p:spPr>
            <p:txBody>
              <a:bodyPr anchor="ctr"/>
              <a:p>
                <a:pPr algn="ctr">
                  <a:lnSpc>
                    <a:spcPct val="90000"/>
                  </a:lnSpc>
                </a:pPr>
                <a:r>
                  <a:rPr lang="zh-CN" altLang="en-US" sz="2800" u="none">
                    <a:solidFill>
                      <a:schemeClr val="bg1"/>
                    </a:solidFill>
                    <a:latin typeface="微软雅黑" panose="020B0503020204020204" charset="-122"/>
                    <a:ea typeface="宋体" panose="02010600030101010101" pitchFamily="2" charset="-122"/>
                  </a:rPr>
                  <a:t>缴费档次</a:t>
                </a:r>
                <a:endParaRPr lang="zh-CN" altLang="en-US" sz="2800" u="none">
                  <a:solidFill>
                    <a:schemeClr val="bg1"/>
                  </a:solidFill>
                  <a:latin typeface="微软雅黑" panose="020B0503020204020204" charset="-122"/>
                  <a:ea typeface="宋体" panose="02010600030101010101" pitchFamily="2" charset="-122"/>
                </a:endParaRPr>
              </a:p>
            </p:txBody>
          </p:sp>
        </p:grpSp>
        <p:grpSp>
          <p:nvGrpSpPr>
            <p:cNvPr id="12294" name="组合 8200"/>
            <p:cNvGrpSpPr/>
            <p:nvPr/>
          </p:nvGrpSpPr>
          <p:grpSpPr>
            <a:xfrm rot="-5400000">
              <a:off x="2333" y="1412"/>
              <a:ext cx="284" cy="626"/>
              <a:chOff x="0" y="0"/>
              <a:chExt cx="149" cy="318"/>
            </a:xfrm>
          </p:grpSpPr>
          <p:sp>
            <p:nvSpPr>
              <p:cNvPr id="12295"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296"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297"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grpSp>
        <p:pic>
          <p:nvPicPr>
            <p:cNvPr id="12298" name="椭圆 39"/>
            <p:cNvPicPr/>
            <p:nvPr/>
          </p:nvPicPr>
          <p:blipFill>
            <a:blip r:embed="rId1"/>
            <a:stretch>
              <a:fillRect/>
            </a:stretch>
          </p:blipFill>
          <p:spPr>
            <a:xfrm>
              <a:off x="2782" y="114"/>
              <a:ext cx="1152" cy="1001"/>
            </a:xfrm>
            <a:prstGeom prst="rect">
              <a:avLst/>
            </a:prstGeom>
            <a:noFill/>
            <a:ln w="9525">
              <a:noFill/>
            </a:ln>
          </p:spPr>
        </p:pic>
        <p:pic>
          <p:nvPicPr>
            <p:cNvPr id="12299" name="椭圆 34"/>
            <p:cNvPicPr/>
            <p:nvPr/>
          </p:nvPicPr>
          <p:blipFill>
            <a:blip r:embed="rId1"/>
            <a:stretch>
              <a:fillRect/>
            </a:stretch>
          </p:blipFill>
          <p:spPr>
            <a:xfrm>
              <a:off x="2821" y="1238"/>
              <a:ext cx="1152" cy="1001"/>
            </a:xfrm>
            <a:prstGeom prst="rect">
              <a:avLst/>
            </a:prstGeom>
            <a:noFill/>
            <a:ln w="9525">
              <a:noFill/>
            </a:ln>
          </p:spPr>
        </p:pic>
        <p:sp>
          <p:nvSpPr>
            <p:cNvPr id="12300" name="文本框 8206"/>
            <p:cNvSpPr txBox="1"/>
            <p:nvPr/>
          </p:nvSpPr>
          <p:spPr>
            <a:xfrm>
              <a:off x="2931" y="1165"/>
              <a:ext cx="949" cy="799"/>
            </a:xfrm>
            <a:prstGeom prst="rect">
              <a:avLst/>
            </a:prstGeom>
            <a:noFill/>
            <a:ln w="9525">
              <a:noFill/>
            </a:ln>
          </p:spPr>
          <p:txBody>
            <a:bodyPr lIns="0" tIns="540000" rIns="0" bIns="0" anchor="ctr"/>
            <a:p>
              <a:pPr algn="ctr">
                <a:lnSpc>
                  <a:spcPct val="120000"/>
                </a:lnSpc>
              </a:pPr>
              <a:r>
                <a:rPr lang="zh-CN" altLang="en-US" sz="2000" b="1" u="none" dirty="0">
                  <a:solidFill>
                    <a:srgbClr val="7F7F7F"/>
                  </a:solidFill>
                  <a:latin typeface="华文细黑" pitchFamily="2" charset="-122"/>
                  <a:ea typeface="华文细黑" pitchFamily="2" charset="-122"/>
                </a:rPr>
                <a:t>享受国家</a:t>
              </a:r>
              <a:endParaRPr lang="zh-CN" altLang="en-US" sz="2000" b="1" u="none" dirty="0">
                <a:solidFill>
                  <a:srgbClr val="7F7F7F"/>
                </a:solidFill>
                <a:latin typeface="华文细黑" pitchFamily="2" charset="-122"/>
                <a:ea typeface="华文细黑" pitchFamily="2" charset="-122"/>
              </a:endParaRPr>
            </a:p>
            <a:p>
              <a:pPr algn="ctr">
                <a:lnSpc>
                  <a:spcPct val="120000"/>
                </a:lnSpc>
              </a:pPr>
              <a:r>
                <a:rPr lang="zh-CN" altLang="en-US" sz="2000" b="1" u="none" dirty="0">
                  <a:solidFill>
                    <a:srgbClr val="7F7F7F"/>
                  </a:solidFill>
                  <a:latin typeface="华文细黑" pitchFamily="2" charset="-122"/>
                  <a:ea typeface="华文细黑" pitchFamily="2" charset="-122"/>
                </a:rPr>
                <a:t>助学金</a:t>
              </a:r>
              <a:endParaRPr lang="zh-CN" altLang="en-US" sz="2000" b="1" u="none" dirty="0">
                <a:solidFill>
                  <a:srgbClr val="7F7F7F"/>
                </a:solidFill>
                <a:latin typeface="华文细黑" pitchFamily="2" charset="-122"/>
                <a:ea typeface="华文细黑" pitchFamily="2" charset="-122"/>
              </a:endParaRPr>
            </a:p>
          </p:txBody>
        </p:sp>
        <p:pic>
          <p:nvPicPr>
            <p:cNvPr id="12301" name="椭圆 43"/>
            <p:cNvPicPr/>
            <p:nvPr/>
          </p:nvPicPr>
          <p:blipFill>
            <a:blip r:embed="rId1"/>
            <a:stretch>
              <a:fillRect/>
            </a:stretch>
          </p:blipFill>
          <p:spPr>
            <a:xfrm>
              <a:off x="2861" y="2363"/>
              <a:ext cx="1152" cy="1001"/>
            </a:xfrm>
            <a:prstGeom prst="rect">
              <a:avLst/>
            </a:prstGeom>
            <a:noFill/>
            <a:ln w="9525">
              <a:noFill/>
            </a:ln>
          </p:spPr>
        </p:pic>
        <p:sp>
          <p:nvSpPr>
            <p:cNvPr id="12302" name="文本框 8208"/>
            <p:cNvSpPr txBox="1"/>
            <p:nvPr/>
          </p:nvSpPr>
          <p:spPr>
            <a:xfrm>
              <a:off x="2920" y="2311"/>
              <a:ext cx="1036" cy="655"/>
            </a:xfrm>
            <a:prstGeom prst="rect">
              <a:avLst/>
            </a:prstGeom>
            <a:noFill/>
            <a:ln w="9525">
              <a:noFill/>
            </a:ln>
          </p:spPr>
          <p:txBody>
            <a:bodyPr lIns="0" tIns="540000" rIns="0" bIns="0" anchor="ctr"/>
            <a:p>
              <a:pPr algn="ctr">
                <a:lnSpc>
                  <a:spcPct val="120000"/>
                </a:lnSpc>
              </a:pPr>
              <a:r>
                <a:rPr lang="zh-CN" altLang="en-US" sz="2000" b="1" u="none" dirty="0">
                  <a:solidFill>
                    <a:srgbClr val="7F7F7F"/>
                  </a:solidFill>
                  <a:latin typeface="华文细黑" pitchFamily="2" charset="-122"/>
                  <a:ea typeface="华文细黑" pitchFamily="2" charset="-122"/>
                </a:rPr>
                <a:t>（一、二级）残疾大学生</a:t>
              </a:r>
              <a:endParaRPr lang="zh-CN" altLang="en-US" sz="2000" b="1" u="none" dirty="0">
                <a:solidFill>
                  <a:srgbClr val="7F7F7F"/>
                </a:solidFill>
                <a:latin typeface="华文细黑" pitchFamily="2" charset="-122"/>
                <a:ea typeface="华文细黑" pitchFamily="2" charset="-122"/>
              </a:endParaRPr>
            </a:p>
          </p:txBody>
        </p:sp>
        <p:grpSp>
          <p:nvGrpSpPr>
            <p:cNvPr id="12303" name="组合 8209"/>
            <p:cNvGrpSpPr/>
            <p:nvPr/>
          </p:nvGrpSpPr>
          <p:grpSpPr>
            <a:xfrm rot="-5400000">
              <a:off x="4206" y="1394"/>
              <a:ext cx="284" cy="626"/>
              <a:chOff x="0" y="0"/>
              <a:chExt cx="149" cy="318"/>
            </a:xfrm>
          </p:grpSpPr>
          <p:sp>
            <p:nvSpPr>
              <p:cNvPr id="12304"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05"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06"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grpSp>
        <p:grpSp>
          <p:nvGrpSpPr>
            <p:cNvPr id="12307" name="组合 8213"/>
            <p:cNvGrpSpPr/>
            <p:nvPr/>
          </p:nvGrpSpPr>
          <p:grpSpPr>
            <a:xfrm rot="-7165648">
              <a:off x="4170" y="2298"/>
              <a:ext cx="284" cy="626"/>
              <a:chOff x="0" y="0"/>
              <a:chExt cx="149" cy="318"/>
            </a:xfrm>
          </p:grpSpPr>
          <p:sp>
            <p:nvSpPr>
              <p:cNvPr id="12308"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09"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10"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grpSp>
        <p:grpSp>
          <p:nvGrpSpPr>
            <p:cNvPr id="12311" name="组合 8217"/>
            <p:cNvGrpSpPr/>
            <p:nvPr/>
          </p:nvGrpSpPr>
          <p:grpSpPr>
            <a:xfrm rot="-4002327">
              <a:off x="4104" y="456"/>
              <a:ext cx="284" cy="626"/>
              <a:chOff x="0" y="0"/>
              <a:chExt cx="149" cy="318"/>
            </a:xfrm>
          </p:grpSpPr>
          <p:sp>
            <p:nvSpPr>
              <p:cNvPr id="12312" name="燕尾形 60"/>
              <p:cNvSpPr/>
              <p:nvPr/>
            </p:nvSpPr>
            <p:spPr>
              <a:xfrm rot="5400000">
                <a:off x="23" y="-23"/>
                <a:ext cx="103" cy="149"/>
              </a:xfrm>
              <a:prstGeom prst="chevron">
                <a:avLst>
                  <a:gd name="adj" fmla="val 50000"/>
                </a:avLst>
              </a:prstGeom>
              <a:solidFill>
                <a:srgbClr val="ECF6F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13" name="燕尾形 61"/>
              <p:cNvSpPr/>
              <p:nvPr/>
            </p:nvSpPr>
            <p:spPr>
              <a:xfrm rot="5400000">
                <a:off x="23" y="57"/>
                <a:ext cx="102" cy="149"/>
              </a:xfrm>
              <a:prstGeom prst="chevron">
                <a:avLst>
                  <a:gd name="adj" fmla="val 50000"/>
                </a:avLst>
              </a:prstGeom>
              <a:solidFill>
                <a:srgbClr val="ABDCE9"/>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sp>
            <p:nvSpPr>
              <p:cNvPr id="12314" name="燕尾形 62"/>
              <p:cNvSpPr/>
              <p:nvPr/>
            </p:nvSpPr>
            <p:spPr>
              <a:xfrm rot="5400000">
                <a:off x="22" y="164"/>
                <a:ext cx="104" cy="149"/>
              </a:xfrm>
              <a:prstGeom prst="chevron">
                <a:avLst>
                  <a:gd name="adj" fmla="val 50000"/>
                </a:avLst>
              </a:prstGeom>
              <a:solidFill>
                <a:srgbClr val="52B3C8"/>
              </a:solidFill>
              <a:ln w="9525">
                <a:noFill/>
              </a:ln>
            </p:spPr>
            <p:txBody>
              <a:bodyPr anchor="ctr"/>
              <a:p>
                <a:pPr algn="ctr"/>
                <a:endParaRPr lang="en-US" altLang="x-none" u="none">
                  <a:solidFill>
                    <a:srgbClr val="000000"/>
                  </a:solidFill>
                  <a:latin typeface="Calibri" panose="020F0502020204030204" pitchFamily="34" charset="0"/>
                  <a:ea typeface="微软雅黑" panose="020B0503020204020204" charset="-122"/>
                </a:endParaRPr>
              </a:p>
            </p:txBody>
          </p:sp>
        </p:grpSp>
        <p:sp>
          <p:nvSpPr>
            <p:cNvPr id="12315" name="椭圆 33"/>
            <p:cNvSpPr/>
            <p:nvPr/>
          </p:nvSpPr>
          <p:spPr>
            <a:xfrm>
              <a:off x="4789" y="1245"/>
              <a:ext cx="771" cy="848"/>
            </a:xfrm>
            <a:prstGeom prst="ellipse">
              <a:avLst/>
            </a:prstGeom>
            <a:noFill/>
            <a:ln w="25400" cap="flat" cmpd="sng">
              <a:solidFill>
                <a:srgbClr val="FF0000"/>
              </a:solidFill>
              <a:prstDash val="solid"/>
              <a:round/>
              <a:headEnd type="none" w="med" len="med"/>
              <a:tailEnd type="none" w="med" len="med"/>
            </a:ln>
          </p:spPr>
          <p:txBody>
            <a:bodyPr anchor="ctr"/>
            <a:p>
              <a:pPr algn="ctr"/>
              <a:endParaRPr lang="zh-CN" altLang="en-US" u="none" dirty="0">
                <a:solidFill>
                  <a:srgbClr val="FFFFFF"/>
                </a:solidFill>
                <a:latin typeface="Calibri" panose="020F0502020204030204" pitchFamily="34" charset="0"/>
                <a:ea typeface="宋体" panose="02010600030101010101" pitchFamily="2" charset="-122"/>
              </a:endParaRPr>
            </a:p>
          </p:txBody>
        </p:sp>
        <p:sp>
          <p:nvSpPr>
            <p:cNvPr id="12316" name="矩形 8222"/>
            <p:cNvSpPr/>
            <p:nvPr/>
          </p:nvSpPr>
          <p:spPr>
            <a:xfrm>
              <a:off x="4817" y="1446"/>
              <a:ext cx="714" cy="523"/>
            </a:xfrm>
            <a:prstGeom prst="rect">
              <a:avLst/>
            </a:prstGeom>
            <a:noFill/>
            <a:ln w="9525">
              <a:noFill/>
            </a:ln>
          </p:spPr>
          <p:txBody>
            <a:bodyPr wrap="square" anchor="t">
              <a:spAutoFit/>
            </a:bodyPr>
            <a:p>
              <a:pPr algn="ctr" eaLnBrk="0" hangingPunct="0"/>
              <a:r>
                <a:rPr lang="zh-CN" altLang="en-US" sz="2400" b="1" u="none" dirty="0">
                  <a:solidFill>
                    <a:srgbClr val="FF0000"/>
                  </a:solidFill>
                  <a:latin typeface="黑体" panose="02010609060101010101" pitchFamily="2" charset="-122"/>
                  <a:ea typeface="黑体" panose="02010609060101010101" pitchFamily="2" charset="-122"/>
                </a:rPr>
                <a:t>减免</a:t>
              </a:r>
              <a:endParaRPr lang="zh-CN" altLang="en-US" sz="2400" b="1" u="none" dirty="0">
                <a:solidFill>
                  <a:srgbClr val="FF0000"/>
                </a:solidFill>
                <a:latin typeface="黑体" panose="02010609060101010101" pitchFamily="2" charset="-122"/>
                <a:ea typeface="黑体" panose="02010609060101010101" pitchFamily="2" charset="-122"/>
              </a:endParaRPr>
            </a:p>
            <a:p>
              <a:pPr algn="ctr" eaLnBrk="0" hangingPunct="0"/>
              <a:r>
                <a:rPr lang="en-US" altLang="zh-CN" sz="2400" b="1" u="none">
                  <a:solidFill>
                    <a:srgbClr val="FF0000"/>
                  </a:solidFill>
                  <a:latin typeface="黑体" panose="02010609060101010101" pitchFamily="2" charset="-122"/>
                  <a:ea typeface="黑体" panose="02010609060101010101" pitchFamily="2" charset="-122"/>
                </a:rPr>
                <a:t>220</a:t>
              </a:r>
              <a:r>
                <a:rPr lang="zh-CN" altLang="en-US" sz="2400" b="1" u="none" dirty="0">
                  <a:solidFill>
                    <a:srgbClr val="FF0000"/>
                  </a:solidFill>
                  <a:latin typeface="黑体" panose="02010609060101010101" pitchFamily="2" charset="-122"/>
                  <a:ea typeface="黑体" panose="02010609060101010101" pitchFamily="2" charset="-122"/>
                </a:rPr>
                <a:t>元</a:t>
              </a:r>
              <a:endParaRPr lang="zh-CN" altLang="en-US" sz="2400" b="1" u="none" dirty="0">
                <a:solidFill>
                  <a:srgbClr val="FF0000"/>
                </a:solidFill>
                <a:latin typeface="黑体" panose="02010609060101010101" pitchFamily="2" charset="-122"/>
                <a:ea typeface="黑体" panose="02010609060101010101" pitchFamily="2" charset="-122"/>
              </a:endParaRPr>
            </a:p>
          </p:txBody>
        </p:sp>
        <p:sp>
          <p:nvSpPr>
            <p:cNvPr id="12317" name="文本框 8223"/>
            <p:cNvSpPr txBox="1"/>
            <p:nvPr/>
          </p:nvSpPr>
          <p:spPr>
            <a:xfrm>
              <a:off x="3007" y="0"/>
              <a:ext cx="753" cy="885"/>
            </a:xfrm>
            <a:prstGeom prst="rect">
              <a:avLst/>
            </a:prstGeom>
            <a:noFill/>
            <a:ln w="9525">
              <a:noFill/>
            </a:ln>
          </p:spPr>
          <p:txBody>
            <a:bodyPr lIns="0" tIns="540000" rIns="0" bIns="0" anchor="ctr"/>
            <a:p>
              <a:pPr algn="ctr">
                <a:lnSpc>
                  <a:spcPct val="120000"/>
                </a:lnSpc>
              </a:pPr>
              <a:r>
                <a:rPr lang="zh-CN" altLang="en-US" sz="2000" b="1" u="none" dirty="0">
                  <a:solidFill>
                    <a:srgbClr val="7F7F7F"/>
                  </a:solidFill>
                  <a:latin typeface="华文细黑" pitchFamily="2" charset="-122"/>
                  <a:ea typeface="华文细黑" pitchFamily="2" charset="-122"/>
                </a:rPr>
                <a:t>城乡</a:t>
              </a:r>
              <a:endParaRPr lang="zh-CN" altLang="en-US" sz="2000" b="1" u="none" dirty="0">
                <a:solidFill>
                  <a:srgbClr val="7F7F7F"/>
                </a:solidFill>
                <a:latin typeface="华文细黑" pitchFamily="2" charset="-122"/>
                <a:ea typeface="华文细黑" pitchFamily="2" charset="-122"/>
              </a:endParaRPr>
            </a:p>
            <a:p>
              <a:pPr algn="ctr">
                <a:lnSpc>
                  <a:spcPct val="120000"/>
                </a:lnSpc>
              </a:pPr>
              <a:r>
                <a:rPr lang="zh-CN" altLang="en-US" sz="2000" b="1" u="none" dirty="0">
                  <a:solidFill>
                    <a:srgbClr val="7F7F7F"/>
                  </a:solidFill>
                  <a:latin typeface="华文细黑" pitchFamily="2" charset="-122"/>
                  <a:ea typeface="华文细黑" pitchFamily="2" charset="-122"/>
                </a:rPr>
                <a:t>低保</a:t>
              </a:r>
              <a:endParaRPr lang="en-US" altLang="zh-CN" sz="2000" b="1" u="none">
                <a:solidFill>
                  <a:srgbClr val="7F7F7F"/>
                </a:solidFill>
                <a:latin typeface="华文细黑" pitchFamily="2" charset="-122"/>
                <a:ea typeface="华文细黑" pitchFamily="2" charset="-122"/>
              </a:endParaRPr>
            </a:p>
          </p:txBody>
        </p:sp>
      </p:grpSp>
      <p:sp>
        <p:nvSpPr>
          <p:cNvPr id="3" name="圆角矩形标注 2"/>
          <p:cNvSpPr/>
          <p:nvPr/>
        </p:nvSpPr>
        <p:spPr>
          <a:xfrm>
            <a:off x="9401175" y="568325"/>
            <a:ext cx="2460625" cy="2025650"/>
          </a:xfrm>
          <a:prstGeom prst="wedgeRoundRectCallout">
            <a:avLst>
              <a:gd name="adj1" fmla="val -33194"/>
              <a:gd name="adj2" fmla="val 711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b="1" u="none" strike="noStrike" noProof="1">
                <a:latin typeface="黑体" panose="02010609060101010101" pitchFamily="2" charset="-122"/>
                <a:ea typeface="黑体" panose="02010609060101010101" pitchFamily="2" charset="-122"/>
              </a:rPr>
              <a:t>所有参保人员均要</a:t>
            </a:r>
            <a:r>
              <a:rPr lang="zh-CN" altLang="en-US" b="1" u="none" strike="noStrike" noProof="1">
                <a:solidFill>
                  <a:srgbClr val="FF0000"/>
                </a:solidFill>
                <a:latin typeface="黑体" panose="02010609060101010101" pitchFamily="2" charset="-122"/>
                <a:ea typeface="黑体" panose="02010609060101010101" pitchFamily="2" charset="-122"/>
              </a:rPr>
              <a:t>先缴费</a:t>
            </a:r>
            <a:r>
              <a:rPr lang="zh-CN" altLang="en-US" b="1" u="none" strike="noStrike" noProof="1">
                <a:latin typeface="黑体" panose="02010609060101010101" pitchFamily="2" charset="-122"/>
                <a:ea typeface="黑体" panose="02010609060101010101" pitchFamily="2" charset="-122"/>
              </a:rPr>
              <a:t>，待民政局审核通过后，再将符合可享受减免政策的人员费用</a:t>
            </a:r>
            <a:r>
              <a:rPr lang="zh-CN" altLang="en-US" b="1" u="none" strike="noStrike" noProof="1">
                <a:solidFill>
                  <a:srgbClr val="FF0000"/>
                </a:solidFill>
                <a:latin typeface="黑体" panose="02010609060101010101" pitchFamily="2" charset="-122"/>
                <a:ea typeface="黑体" panose="02010609060101010101" pitchFamily="2" charset="-122"/>
              </a:rPr>
              <a:t>退还</a:t>
            </a:r>
            <a:r>
              <a:rPr lang="zh-CN" altLang="en-US" b="1" u="none" strike="noStrike" noProof="1">
                <a:latin typeface="黑体" panose="02010609060101010101" pitchFamily="2" charset="-122"/>
                <a:ea typeface="黑体" panose="02010609060101010101" pitchFamily="2" charset="-122"/>
              </a:rPr>
              <a:t>给参保人</a:t>
            </a:r>
            <a:endParaRPr lang="zh-CN" altLang="en-US" b="1" u="none" strike="noStrike" noProof="1">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slide(fromRight)">
                                      <p:cBhvr>
                                        <p:cTn id="7"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431165" y="1289681"/>
            <a:ext cx="10507381" cy="5088894"/>
            <a:chOff x="925" y="2970"/>
            <a:chExt cx="11603" cy="7003"/>
          </a:xfrm>
          <a:effectLst/>
        </p:grpSpPr>
        <p:sp>
          <p:nvSpPr>
            <p:cNvPr id="36868" name="AutoShape 3"/>
            <p:cNvSpPr/>
            <p:nvPr/>
          </p:nvSpPr>
          <p:spPr>
            <a:xfrm>
              <a:off x="3460" y="2970"/>
              <a:ext cx="8640" cy="1200"/>
            </a:xfrm>
            <a:prstGeom prst="roundRect">
              <a:avLst>
                <a:gd name="adj" fmla="val 28750"/>
              </a:avLst>
            </a:prstGeom>
            <a:gradFill rotWithShape="1">
              <a:gsLst>
                <a:gs pos="0">
                  <a:schemeClr val="folHlink"/>
                </a:gs>
                <a:gs pos="100000">
                  <a:srgbClr val="ABBDC3"/>
                </a:gs>
                <a:gs pos="100000">
                  <a:schemeClr val="folHlink"/>
                </a:gs>
              </a:gsLst>
              <a:lin ang="2700000" scaled="1"/>
              <a:tileRect/>
            </a:gradFill>
            <a:ln w="9525"/>
            <a:sp3d extrusionH="303200" prstMaterial="legacyMatte">
              <a:bevelT w="13500" h="13500" prst="angle"/>
              <a:bevelB w="13500" h="13500" prst="angle"/>
              <a:extrusionClr>
                <a:schemeClr val="folHlink"/>
              </a:extrusionClr>
            </a:sp3d>
          </p:spPr>
          <p:txBody>
            <a:bodyPr wrap="none" anchor="ctr">
              <a:flatTx/>
            </a:bodyPr>
            <a:p>
              <a:pPr algn="ctr"/>
              <a:r>
                <a:rPr lang="zh-CN" altLang="en-US" sz="2500" u="none" dirty="0">
                  <a:latin typeface="黑体" panose="02010609060101010101" pitchFamily="2" charset="-122"/>
                  <a:ea typeface="黑体" panose="02010609060101010101" pitchFamily="2" charset="-122"/>
                </a:rPr>
                <a:t>免缴人员所需提供的资料</a:t>
              </a:r>
              <a:endParaRPr lang="zh-CN" altLang="en-US" sz="2500" u="none" dirty="0">
                <a:latin typeface="黑体" panose="02010609060101010101" pitchFamily="2" charset="-122"/>
                <a:ea typeface="黑体" panose="02010609060101010101" pitchFamily="2" charset="-122"/>
              </a:endParaRPr>
            </a:p>
          </p:txBody>
        </p:sp>
        <p:grpSp>
          <p:nvGrpSpPr>
            <p:cNvPr id="36869" name="组合 37893"/>
            <p:cNvGrpSpPr/>
            <p:nvPr/>
          </p:nvGrpSpPr>
          <p:grpSpPr>
            <a:xfrm>
              <a:off x="2520" y="4360"/>
              <a:ext cx="9360" cy="1280"/>
              <a:chOff x="0" y="112"/>
              <a:chExt cx="3696" cy="512"/>
            </a:xfrm>
          </p:grpSpPr>
          <p:sp>
            <p:nvSpPr>
              <p:cNvPr id="36870" name="Line 5"/>
              <p:cNvSpPr/>
              <p:nvPr/>
            </p:nvSpPr>
            <p:spPr>
              <a:xfrm>
                <a:off x="393" y="330"/>
                <a:ext cx="3297" cy="0"/>
              </a:xfrm>
              <a:prstGeom prst="line">
                <a:avLst/>
              </a:prstGeom>
              <a:ln w="9525" cap="flat" cmpd="sng">
                <a:solidFill>
                  <a:schemeClr val="tx1"/>
                </a:solidFill>
                <a:prstDash val="solid"/>
                <a:round/>
                <a:headEnd type="none" w="med" len="med"/>
                <a:tailEnd type="none" w="med" len="med"/>
              </a:ln>
            </p:spPr>
            <p:txBody>
              <a:bodyPr anchor="t"/>
              <a:p>
                <a:pPr algn="ctr"/>
                <a:endParaRPr lang="zh-CN" altLang="en-US">
                  <a:latin typeface="Arial" panose="020B0604020202020204" pitchFamily="34" charset="0"/>
                </a:endParaRPr>
              </a:p>
            </p:txBody>
          </p:sp>
          <p:sp>
            <p:nvSpPr>
              <p:cNvPr id="36871" name="Line 6"/>
              <p:cNvSpPr/>
              <p:nvPr/>
            </p:nvSpPr>
            <p:spPr>
              <a:xfrm flipV="1">
                <a:off x="0" y="336"/>
                <a:ext cx="400" cy="282"/>
              </a:xfrm>
              <a:prstGeom prst="line">
                <a:avLst/>
              </a:prstGeom>
              <a:ln w="9525" cap="flat" cmpd="sng">
                <a:solidFill>
                  <a:schemeClr val="tx1"/>
                </a:solidFill>
                <a:prstDash val="solid"/>
                <a:round/>
                <a:headEnd type="none" w="med" len="med"/>
                <a:tailEnd type="none" w="med" len="med"/>
              </a:ln>
            </p:spPr>
            <p:txBody>
              <a:bodyPr anchor="t"/>
              <a:p>
                <a:pPr algn="ctr"/>
                <a:endParaRPr lang="zh-CN" altLang="en-US">
                  <a:latin typeface="Arial" panose="020B0604020202020204" pitchFamily="34" charset="0"/>
                </a:endParaRPr>
              </a:p>
            </p:txBody>
          </p:sp>
          <p:sp>
            <p:nvSpPr>
              <p:cNvPr id="36872" name="Line 7"/>
              <p:cNvSpPr/>
              <p:nvPr/>
            </p:nvSpPr>
            <p:spPr>
              <a:xfrm rot="9900000" flipV="1">
                <a:off x="1552" y="112"/>
                <a:ext cx="509" cy="423"/>
              </a:xfrm>
              <a:prstGeom prst="line">
                <a:avLst/>
              </a:prstGeom>
              <a:ln w="9525" cap="flat" cmpd="sng">
                <a:solidFill>
                  <a:schemeClr val="tx1"/>
                </a:solidFill>
                <a:prstDash val="solid"/>
                <a:round/>
                <a:headEnd type="none" w="med" len="med"/>
                <a:tailEnd type="none" w="med" len="med"/>
              </a:ln>
            </p:spPr>
            <p:txBody>
              <a:bodyPr anchor="t"/>
              <a:p>
                <a:pPr algn="ctr"/>
                <a:endParaRPr lang="zh-CN" altLang="en-US">
                  <a:latin typeface="Arial" panose="020B0604020202020204" pitchFamily="34" charset="0"/>
                </a:endParaRPr>
              </a:p>
            </p:txBody>
          </p:sp>
          <p:sp>
            <p:nvSpPr>
              <p:cNvPr id="36873" name="Line 8"/>
              <p:cNvSpPr/>
              <p:nvPr/>
            </p:nvSpPr>
            <p:spPr>
              <a:xfrm flipV="1">
                <a:off x="3396" y="336"/>
                <a:ext cx="300" cy="288"/>
              </a:xfrm>
              <a:prstGeom prst="line">
                <a:avLst/>
              </a:prstGeom>
              <a:ln w="9525" cap="flat" cmpd="sng">
                <a:solidFill>
                  <a:schemeClr val="tx1"/>
                </a:solidFill>
                <a:prstDash val="solid"/>
                <a:round/>
                <a:headEnd type="none" w="med" len="med"/>
                <a:tailEnd type="none" w="med" len="med"/>
              </a:ln>
            </p:spPr>
            <p:txBody>
              <a:bodyPr anchor="t"/>
              <a:p>
                <a:pPr algn="ctr"/>
                <a:endParaRPr lang="zh-CN" altLang="en-US">
                  <a:latin typeface="Arial" panose="020B0604020202020204" pitchFamily="34" charset="0"/>
                </a:endParaRPr>
              </a:p>
            </p:txBody>
          </p:sp>
        </p:grpSp>
        <p:sp>
          <p:nvSpPr>
            <p:cNvPr id="36874" name="AutoShape 9"/>
            <p:cNvSpPr/>
            <p:nvPr/>
          </p:nvSpPr>
          <p:spPr>
            <a:xfrm>
              <a:off x="925" y="6383"/>
              <a:ext cx="3083" cy="3590"/>
            </a:xfrm>
            <a:prstGeom prst="roundRect">
              <a:avLst>
                <a:gd name="adj" fmla="val 4690"/>
              </a:avLst>
            </a:prstGeom>
            <a:gradFill rotWithShape="1">
              <a:gsLst>
                <a:gs pos="0">
                  <a:srgbClr val="7CADDB"/>
                </a:gs>
                <a:gs pos="50000">
                  <a:schemeClr val="accent1"/>
                </a:gs>
                <a:gs pos="100000">
                  <a:srgbClr val="7CADDB"/>
                </a:gs>
              </a:gsLst>
              <a:lin ang="18900000" scaled="1"/>
              <a:tileRect/>
            </a:gradFill>
            <a:ln w="9525"/>
            <a:sp3d extrusionH="430200" prstMaterial="legacyMatte">
              <a:bevelT w="13500" h="13500" prst="angle"/>
              <a:bevelB w="13500" h="13500" prst="angle"/>
              <a:extrusionClr>
                <a:schemeClr val="accent1"/>
              </a:extrusionClr>
            </a:sp3d>
          </p:spPr>
          <p:txBody>
            <a:bodyPr wrap="none" anchor="ctr">
              <a:flatTx/>
            </a:bodyPr>
            <a:p>
              <a:pPr algn="ctr"/>
              <a:endParaRPr lang="zh-CN" altLang="en-US" dirty="0">
                <a:latin typeface="Arial" panose="020B0604020202020204" pitchFamily="34" charset="0"/>
                <a:ea typeface="宋体" panose="02010600030101010101" pitchFamily="2" charset="-122"/>
              </a:endParaRPr>
            </a:p>
          </p:txBody>
        </p:sp>
        <p:sp>
          <p:nvSpPr>
            <p:cNvPr id="36875" name="AutoShape 10"/>
            <p:cNvSpPr/>
            <p:nvPr/>
          </p:nvSpPr>
          <p:spPr>
            <a:xfrm>
              <a:off x="1045" y="5608"/>
              <a:ext cx="3275" cy="610"/>
            </a:xfrm>
            <a:prstGeom prst="roundRect">
              <a:avLst>
                <a:gd name="adj" fmla="val 50000"/>
              </a:avLst>
            </a:prstGeom>
            <a:gradFill rotWithShape="1">
              <a:gsLst>
                <a:gs pos="0">
                  <a:schemeClr val="accent1"/>
                </a:gs>
                <a:gs pos="100000">
                  <a:srgbClr val="1F405E"/>
                </a:gs>
              </a:gsLst>
              <a:lin ang="5400000" scaled="1"/>
              <a:tileRect/>
            </a:gradFill>
            <a:ln w="9525">
              <a:noFill/>
            </a:ln>
          </p:spPr>
          <p:txBody>
            <a:bodyPr wrap="none" anchor="ctr"/>
            <a:p>
              <a:pPr algn="ctr"/>
              <a:endParaRPr lang="zh-CN" altLang="en-US" dirty="0">
                <a:latin typeface="Arial" panose="020B0604020202020204" pitchFamily="34" charset="0"/>
                <a:ea typeface="宋体" panose="02010600030101010101" pitchFamily="2" charset="-122"/>
              </a:endParaRPr>
            </a:p>
          </p:txBody>
        </p:sp>
        <p:sp>
          <p:nvSpPr>
            <p:cNvPr id="36876" name="AutoShape 11"/>
            <p:cNvSpPr/>
            <p:nvPr/>
          </p:nvSpPr>
          <p:spPr>
            <a:xfrm>
              <a:off x="4920" y="6360"/>
              <a:ext cx="3158" cy="3590"/>
            </a:xfrm>
            <a:prstGeom prst="roundRect">
              <a:avLst>
                <a:gd name="adj" fmla="val 4690"/>
              </a:avLst>
            </a:prstGeom>
            <a:gradFill rotWithShape="1">
              <a:gsLst>
                <a:gs pos="0">
                  <a:srgbClr val="A0C668"/>
                </a:gs>
                <a:gs pos="50000">
                  <a:schemeClr val="accent2"/>
                </a:gs>
                <a:gs pos="100000">
                  <a:srgbClr val="A0C668"/>
                </a:gs>
              </a:gsLst>
              <a:lin ang="18900000" scaled="1"/>
              <a:tileRect/>
            </a:gradFill>
            <a:ln w="9525"/>
            <a:sp3d extrusionH="430200" prstMaterial="legacyMatte">
              <a:bevelT w="13500" h="13500" prst="angle"/>
              <a:bevelB w="13500" h="13500" prst="angle"/>
              <a:extrusionClr>
                <a:schemeClr val="accent2"/>
              </a:extrusionClr>
            </a:sp3d>
          </p:spPr>
          <p:txBody>
            <a:bodyPr wrap="none" anchor="ctr">
              <a:flatTx/>
            </a:bodyPr>
            <a:p>
              <a:pPr algn="ctr"/>
              <a:endParaRPr lang="zh-CN" altLang="en-US" dirty="0">
                <a:latin typeface="Arial" panose="020B0604020202020204" pitchFamily="34" charset="0"/>
                <a:ea typeface="宋体" panose="02010600030101010101" pitchFamily="2" charset="-122"/>
              </a:endParaRPr>
            </a:p>
          </p:txBody>
        </p:sp>
        <p:sp>
          <p:nvSpPr>
            <p:cNvPr id="36877" name="Text Box 12"/>
            <p:cNvSpPr txBox="1"/>
            <p:nvPr/>
          </p:nvSpPr>
          <p:spPr>
            <a:xfrm>
              <a:off x="1168" y="5640"/>
              <a:ext cx="2750" cy="549"/>
            </a:xfrm>
            <a:prstGeom prst="rect">
              <a:avLst/>
            </a:prstGeom>
            <a:noFill/>
            <a:ln w="9525">
              <a:noFill/>
            </a:ln>
          </p:spPr>
          <p:txBody>
            <a:bodyPr wrap="square" anchor="t">
              <a:spAutoFit/>
            </a:bodyPr>
            <a:p>
              <a:pPr algn="ctr" eaLnBrk="0" hangingPunct="0"/>
              <a:r>
                <a:rPr lang="zh-CN" altLang="en-US" sz="2000" b="1" u="none" dirty="0">
                  <a:solidFill>
                    <a:srgbClr val="FFFFFF"/>
                  </a:solidFill>
                  <a:latin typeface="Arial" panose="020B0604020202020204" pitchFamily="34" charset="0"/>
                  <a:ea typeface="宋体" panose="02010600030101010101" pitchFamily="2" charset="-122"/>
                </a:rPr>
                <a:t>城乡低保</a:t>
              </a:r>
              <a:endParaRPr lang="zh-CN" altLang="en-US" sz="2000" b="1" u="none" dirty="0">
                <a:solidFill>
                  <a:srgbClr val="FFFFFF"/>
                </a:solidFill>
                <a:latin typeface="Arial" panose="020B0604020202020204" pitchFamily="34" charset="0"/>
                <a:ea typeface="宋体" panose="02010600030101010101" pitchFamily="2" charset="-122"/>
              </a:endParaRPr>
            </a:p>
          </p:txBody>
        </p:sp>
        <p:sp>
          <p:nvSpPr>
            <p:cNvPr id="36878" name="Text Box 13"/>
            <p:cNvSpPr txBox="1"/>
            <p:nvPr/>
          </p:nvSpPr>
          <p:spPr>
            <a:xfrm>
              <a:off x="1045" y="6775"/>
              <a:ext cx="2865" cy="2413"/>
            </a:xfrm>
            <a:prstGeom prst="rect">
              <a:avLst/>
            </a:prstGeom>
            <a:noFill/>
            <a:ln w="9525">
              <a:noFill/>
            </a:ln>
          </p:spPr>
          <p:txBody>
            <a:bodyPr anchor="t">
              <a:spAutoFit/>
            </a:bodyPr>
            <a:p>
              <a:pPr eaLnBrk="0" hangingPunct="0"/>
              <a:r>
                <a:rPr lang="en-US" altLang="zh-CN" sz="1800" b="1" u="none" dirty="0">
                  <a:latin typeface="+mn-ea"/>
                  <a:ea typeface="+mn-ea"/>
                  <a:cs typeface="+mn-ea"/>
                </a:rPr>
                <a:t>1.重庆医科大学家庭经济困难学生认定暨资助申请表</a:t>
              </a:r>
              <a:endParaRPr lang="en-US" altLang="zh-CN" sz="1800" b="1" u="none" dirty="0">
                <a:latin typeface="+mn-ea"/>
                <a:ea typeface="+mn-ea"/>
                <a:cs typeface="+mn-ea"/>
              </a:endParaRPr>
            </a:p>
            <a:p>
              <a:pPr eaLnBrk="0" hangingPunct="0"/>
              <a:r>
                <a:rPr lang="en-US" altLang="zh-CN" sz="1800" b="1" u="none" dirty="0">
                  <a:latin typeface="+mn-ea"/>
                  <a:ea typeface="+mn-ea"/>
                  <a:cs typeface="+mn-ea"/>
                </a:rPr>
                <a:t>2.低保证复印件（有当年审核情况）并有当地民政局盖章；</a:t>
              </a:r>
              <a:endParaRPr lang="en-US" altLang="zh-CN" sz="1800" b="1" u="none" dirty="0">
                <a:latin typeface="+mn-ea"/>
                <a:ea typeface="+mn-ea"/>
                <a:cs typeface="+mn-ea"/>
              </a:endParaRPr>
            </a:p>
          </p:txBody>
        </p:sp>
        <p:sp>
          <p:nvSpPr>
            <p:cNvPr id="36879" name="Text Box 14"/>
            <p:cNvSpPr txBox="1"/>
            <p:nvPr/>
          </p:nvSpPr>
          <p:spPr>
            <a:xfrm>
              <a:off x="5145" y="6775"/>
              <a:ext cx="2708" cy="2794"/>
            </a:xfrm>
            <a:prstGeom prst="rect">
              <a:avLst/>
            </a:prstGeom>
            <a:noFill/>
            <a:ln w="9525">
              <a:noFill/>
            </a:ln>
          </p:spPr>
          <p:txBody>
            <a:bodyPr wrap="square" anchor="t">
              <a:spAutoFit/>
            </a:bodyPr>
            <a:p>
              <a:pPr eaLnBrk="0" hangingPunct="0"/>
              <a:r>
                <a:rPr lang="en-US" altLang="zh-CN" sz="1800" b="1" u="none" dirty="0">
                  <a:latin typeface="+mn-ea"/>
                  <a:ea typeface="+mn-ea"/>
                  <a:cs typeface="+mn-ea"/>
                </a:rPr>
                <a:t>1.</a:t>
              </a:r>
              <a:r>
                <a:rPr lang="en-US" altLang="zh-CN" sz="1800" b="1" u="none" dirty="0">
                  <a:latin typeface="+mn-ea"/>
                  <a:ea typeface="+mn-ea"/>
                  <a:cs typeface="+mn-ea"/>
                  <a:sym typeface="+mn-ea"/>
                </a:rPr>
                <a:t>重庆医科大学家庭经济困难学生认定暨资助申请表</a:t>
              </a:r>
              <a:endParaRPr lang="en-US" altLang="zh-CN" sz="1800" b="1" u="none" dirty="0">
                <a:latin typeface="+mn-ea"/>
                <a:ea typeface="+mn-ea"/>
                <a:cs typeface="+mn-ea"/>
              </a:endParaRPr>
            </a:p>
            <a:p>
              <a:pPr eaLnBrk="0" hangingPunct="0"/>
              <a:r>
                <a:rPr lang="en-US" altLang="zh-CN" sz="1800" b="1" u="none" dirty="0">
                  <a:latin typeface="+mn-ea"/>
                  <a:ea typeface="+mn-ea"/>
                  <a:cs typeface="+mn-ea"/>
                </a:rPr>
                <a:t>2.国家助学金人员名单并学办盖章、困难家庭建档通知书复印件；</a:t>
              </a:r>
              <a:endParaRPr lang="en-US" altLang="zh-CN" sz="1800" b="1" u="none" dirty="0">
                <a:latin typeface="+mn-ea"/>
                <a:ea typeface="+mn-ea"/>
                <a:cs typeface="+mn-ea"/>
              </a:endParaRPr>
            </a:p>
          </p:txBody>
        </p:sp>
        <p:sp>
          <p:nvSpPr>
            <p:cNvPr id="36880" name="AutoShape 15"/>
            <p:cNvSpPr/>
            <p:nvPr/>
          </p:nvSpPr>
          <p:spPr>
            <a:xfrm>
              <a:off x="5048" y="5608"/>
              <a:ext cx="3352" cy="610"/>
            </a:xfrm>
            <a:prstGeom prst="roundRect">
              <a:avLst>
                <a:gd name="adj" fmla="val 50000"/>
              </a:avLst>
            </a:prstGeom>
            <a:gradFill rotWithShape="1">
              <a:gsLst>
                <a:gs pos="0">
                  <a:schemeClr val="accent2"/>
                </a:gs>
                <a:gs pos="100000">
                  <a:srgbClr val="375112"/>
                </a:gs>
              </a:gsLst>
              <a:lin ang="5400000" scaled="1"/>
              <a:tileRect/>
            </a:gradFill>
            <a:ln w="9525">
              <a:noFill/>
            </a:ln>
          </p:spPr>
          <p:txBody>
            <a:bodyPr wrap="none" anchor="ctr"/>
            <a:p>
              <a:pPr algn="ctr"/>
              <a:endParaRPr lang="zh-CN" altLang="en-US" dirty="0">
                <a:latin typeface="Arial" panose="020B0604020202020204" pitchFamily="34" charset="0"/>
                <a:ea typeface="宋体" panose="02010600030101010101" pitchFamily="2" charset="-122"/>
              </a:endParaRPr>
            </a:p>
          </p:txBody>
        </p:sp>
        <p:sp>
          <p:nvSpPr>
            <p:cNvPr id="36881" name="Text Box 16"/>
            <p:cNvSpPr txBox="1"/>
            <p:nvPr/>
          </p:nvSpPr>
          <p:spPr>
            <a:xfrm>
              <a:off x="5298" y="5640"/>
              <a:ext cx="2750" cy="549"/>
            </a:xfrm>
            <a:prstGeom prst="rect">
              <a:avLst/>
            </a:prstGeom>
            <a:noFill/>
            <a:ln w="9525">
              <a:noFill/>
            </a:ln>
          </p:spPr>
          <p:txBody>
            <a:bodyPr wrap="square" anchor="t">
              <a:spAutoFit/>
            </a:bodyPr>
            <a:p>
              <a:pPr algn="ctr" eaLnBrk="0" hangingPunct="0"/>
              <a:r>
                <a:rPr lang="en-US" altLang="zh-CN" sz="2000" b="1" u="none" dirty="0">
                  <a:solidFill>
                    <a:srgbClr val="FFFFFF"/>
                  </a:solidFill>
                  <a:latin typeface="Arial" panose="020B0604020202020204" pitchFamily="34" charset="0"/>
                  <a:sym typeface="+mn-ea"/>
                </a:rPr>
                <a:t>国家助学金</a:t>
              </a:r>
              <a:endParaRPr lang="en-US" altLang="zh-CN" sz="2000" b="1" u="none" dirty="0">
                <a:solidFill>
                  <a:srgbClr val="FFFFFF"/>
                </a:solidFill>
                <a:latin typeface="Arial" panose="020B0604020202020204" pitchFamily="34" charset="0"/>
                <a:sym typeface="+mn-ea"/>
              </a:endParaRPr>
            </a:p>
          </p:txBody>
        </p:sp>
        <p:sp>
          <p:nvSpPr>
            <p:cNvPr id="36882" name="AutoShape 17"/>
            <p:cNvSpPr/>
            <p:nvPr/>
          </p:nvSpPr>
          <p:spPr>
            <a:xfrm>
              <a:off x="9120" y="6383"/>
              <a:ext cx="3083" cy="3590"/>
            </a:xfrm>
            <a:prstGeom prst="roundRect">
              <a:avLst>
                <a:gd name="adj" fmla="val 4690"/>
              </a:avLst>
            </a:prstGeom>
            <a:gradFill rotWithShape="1">
              <a:gsLst>
                <a:gs pos="0">
                  <a:srgbClr val="9AA78D"/>
                </a:gs>
                <a:gs pos="100000">
                  <a:schemeClr val="hlink"/>
                </a:gs>
                <a:gs pos="100000">
                  <a:srgbClr val="9AA78D"/>
                </a:gs>
              </a:gsLst>
              <a:lin ang="18900000" scaled="1"/>
              <a:tileRect/>
            </a:gradFill>
            <a:ln w="9525"/>
            <a:sp3d extrusionH="430200" prstMaterial="legacyMatte">
              <a:bevelT w="13500" h="13500" prst="angle"/>
              <a:bevelB w="13500" h="13500" prst="angle"/>
              <a:extrusionClr>
                <a:schemeClr val="hlink"/>
              </a:extrusionClr>
            </a:sp3d>
          </p:spPr>
          <p:txBody>
            <a:bodyPr wrap="none" anchor="ctr">
              <a:flatTx/>
            </a:bodyPr>
            <a:p>
              <a:pPr algn="ctr"/>
              <a:endParaRPr lang="zh-CN" altLang="en-US" dirty="0">
                <a:latin typeface="Arial" panose="020B0604020202020204" pitchFamily="34" charset="0"/>
                <a:ea typeface="宋体" panose="02010600030101010101" pitchFamily="2" charset="-122"/>
              </a:endParaRPr>
            </a:p>
          </p:txBody>
        </p:sp>
        <p:sp>
          <p:nvSpPr>
            <p:cNvPr id="36883" name="Text Box 18"/>
            <p:cNvSpPr txBox="1"/>
            <p:nvPr/>
          </p:nvSpPr>
          <p:spPr>
            <a:xfrm>
              <a:off x="9235" y="6775"/>
              <a:ext cx="2865" cy="1650"/>
            </a:xfrm>
            <a:prstGeom prst="rect">
              <a:avLst/>
            </a:prstGeom>
            <a:noFill/>
            <a:ln w="9525">
              <a:noFill/>
            </a:ln>
          </p:spPr>
          <p:txBody>
            <a:bodyPr anchor="t">
              <a:spAutoFit/>
            </a:bodyPr>
            <a:p>
              <a:pPr algn="l" eaLnBrk="0" hangingPunct="0">
                <a:buNone/>
              </a:pPr>
              <a:r>
                <a:rPr lang="en-US" altLang="zh-CN" sz="1800" b="1" u="none" dirty="0">
                  <a:latin typeface="+mn-ea"/>
                  <a:ea typeface="+mn-ea"/>
                  <a:cs typeface="+mn-ea"/>
                  <a:sym typeface="+mn-ea"/>
                </a:rPr>
                <a:t>1.重庆医科大学家庭经济困难学生认定暨资助申请表</a:t>
              </a:r>
              <a:endParaRPr lang="en-US" altLang="zh-CN" sz="1800" b="1" u="none" dirty="0">
                <a:latin typeface="+mn-ea"/>
                <a:ea typeface="+mn-ea"/>
                <a:cs typeface="+mn-ea"/>
                <a:sym typeface="+mn-ea"/>
              </a:endParaRPr>
            </a:p>
            <a:p>
              <a:pPr algn="l" eaLnBrk="0" hangingPunct="0">
                <a:buNone/>
              </a:pPr>
              <a:r>
                <a:rPr lang="en-US" altLang="zh-CN" sz="1800" b="1" u="none" dirty="0">
                  <a:latin typeface="+mn-ea"/>
                  <a:ea typeface="+mn-ea"/>
                  <a:cs typeface="+mn-ea"/>
                </a:rPr>
                <a:t>2.残疾证复印件</a:t>
              </a:r>
              <a:endParaRPr lang="en-US" altLang="zh-CN" sz="1800" b="1" u="none" dirty="0">
                <a:latin typeface="+mn-ea"/>
                <a:ea typeface="+mn-ea"/>
                <a:cs typeface="+mn-ea"/>
              </a:endParaRPr>
            </a:p>
          </p:txBody>
        </p:sp>
        <p:sp>
          <p:nvSpPr>
            <p:cNvPr id="36884" name="AutoShape 19"/>
            <p:cNvSpPr/>
            <p:nvPr/>
          </p:nvSpPr>
          <p:spPr>
            <a:xfrm>
              <a:off x="9253" y="5608"/>
              <a:ext cx="3275" cy="610"/>
            </a:xfrm>
            <a:prstGeom prst="roundRect">
              <a:avLst>
                <a:gd name="adj" fmla="val 50000"/>
              </a:avLst>
            </a:prstGeom>
            <a:gradFill rotWithShape="1">
              <a:gsLst>
                <a:gs pos="0">
                  <a:schemeClr val="hlink"/>
                </a:gs>
                <a:gs pos="100000">
                  <a:srgbClr val="333C2A"/>
                </a:gs>
              </a:gsLst>
              <a:lin ang="5400000" scaled="1"/>
              <a:tileRect/>
            </a:gradFill>
            <a:ln w="9525">
              <a:noFill/>
            </a:ln>
          </p:spPr>
          <p:txBody>
            <a:bodyPr wrap="none" anchor="ctr"/>
            <a:p>
              <a:pPr algn="ctr"/>
              <a:endParaRPr lang="zh-CN" altLang="en-US" dirty="0">
                <a:latin typeface="Arial" panose="020B0604020202020204" pitchFamily="34" charset="0"/>
                <a:ea typeface="宋体" panose="02010600030101010101" pitchFamily="2" charset="-122"/>
              </a:endParaRPr>
            </a:p>
          </p:txBody>
        </p:sp>
        <p:sp>
          <p:nvSpPr>
            <p:cNvPr id="36885" name="Text Box 20"/>
            <p:cNvSpPr txBox="1"/>
            <p:nvPr/>
          </p:nvSpPr>
          <p:spPr>
            <a:xfrm>
              <a:off x="9253" y="5640"/>
              <a:ext cx="3164" cy="549"/>
            </a:xfrm>
            <a:prstGeom prst="rect">
              <a:avLst/>
            </a:prstGeom>
            <a:noFill/>
            <a:ln w="9525">
              <a:noFill/>
            </a:ln>
          </p:spPr>
          <p:txBody>
            <a:bodyPr wrap="square" anchor="t">
              <a:spAutoFit/>
            </a:bodyPr>
            <a:p>
              <a:pPr algn="ctr" eaLnBrk="0" hangingPunct="0"/>
              <a:r>
                <a:rPr lang="en-US" altLang="zh-CN" sz="2000" b="1" u="none" dirty="0">
                  <a:solidFill>
                    <a:srgbClr val="FFFFFF"/>
                  </a:solidFill>
                  <a:latin typeface="Arial" panose="020B0604020202020204" pitchFamily="34" charset="0"/>
                  <a:ea typeface="宋体" panose="02010600030101010101" pitchFamily="2" charset="-122"/>
                </a:rPr>
                <a:t>重度（一、二级）残疾</a:t>
              </a:r>
              <a:endParaRPr lang="en-US" altLang="zh-CN" sz="2000" b="1" u="none" dirty="0">
                <a:solidFill>
                  <a:srgbClr val="FFFFFF"/>
                </a:solidFill>
                <a:latin typeface="Arial" panose="020B0604020202020204" pitchFamily="34" charset="0"/>
                <a:ea typeface="宋体" panose="02010600030101010101" pitchFamily="2" charset="-122"/>
              </a:endParaRPr>
            </a:p>
          </p:txBody>
        </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TEMPLATE_TOPIC_ID" val="280617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2979</Words>
  <Application>WPS 演示</Application>
  <PresentationFormat>在屏幕上显示</PresentationFormat>
  <Paragraphs>517</Paragraphs>
  <Slides>24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Arial</vt:lpstr>
      <vt:lpstr>宋体</vt:lpstr>
      <vt:lpstr>Wingdings</vt:lpstr>
      <vt:lpstr>Calibri</vt:lpstr>
      <vt:lpstr>黑体</vt:lpstr>
      <vt:lpstr>华文细黑</vt:lpstr>
      <vt:lpstr>Verdana</vt:lpstr>
      <vt:lpstr>方正黑体_GBK</vt:lpstr>
      <vt:lpstr>幼圆</vt:lpstr>
      <vt:lpstr>微软雅黑</vt:lpstr>
      <vt:lpstr>Arial Unicode MS</vt:lpstr>
      <vt:lpstr>仿宋_GB2312</vt:lpstr>
      <vt:lpstr>Calibri Light</vt:lpstr>
      <vt:lpstr>仿宋</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D13001</dc:creator>
  <cp:lastModifiedBy>邓燕</cp:lastModifiedBy>
  <cp:revision>215</cp:revision>
  <dcterms:created xsi:type="dcterms:W3CDTF">2013-11-26T08:12:00Z</dcterms:created>
  <dcterms:modified xsi:type="dcterms:W3CDTF">2019-10-17T02:21:52Z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y fmtid="{D5CDD505-2E9C-101B-9397-08002B2CF9AE}" pid="3" name="KSORubyTemplateID">
    <vt:lpwstr>2</vt:lpwstr>
  </property>
</Properties>
</file>